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mp4" ContentType="video/unknown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7" r:id="rId1"/>
    <p:sldMasterId id="2147483689" r:id="rId2"/>
    <p:sldMasterId id="2147483677" r:id="rId3"/>
  </p:sldMasterIdLst>
  <p:notesMasterIdLst>
    <p:notesMasterId r:id="rId34"/>
  </p:notesMasterIdLst>
  <p:handoutMasterIdLst>
    <p:handoutMasterId r:id="rId35"/>
  </p:handoutMasterIdLst>
  <p:sldIdLst>
    <p:sldId id="470" r:id="rId4"/>
    <p:sldId id="840" r:id="rId5"/>
    <p:sldId id="837" r:id="rId6"/>
    <p:sldId id="836" r:id="rId7"/>
    <p:sldId id="812" r:id="rId8"/>
    <p:sldId id="813" r:id="rId9"/>
    <p:sldId id="815" r:id="rId10"/>
    <p:sldId id="816" r:id="rId11"/>
    <p:sldId id="818" r:id="rId12"/>
    <p:sldId id="817" r:id="rId13"/>
    <p:sldId id="819" r:id="rId14"/>
    <p:sldId id="824" r:id="rId15"/>
    <p:sldId id="825" r:id="rId16"/>
    <p:sldId id="839" r:id="rId17"/>
    <p:sldId id="838" r:id="rId18"/>
    <p:sldId id="823" r:id="rId19"/>
    <p:sldId id="841" r:id="rId20"/>
    <p:sldId id="821" r:id="rId21"/>
    <p:sldId id="827" r:id="rId22"/>
    <p:sldId id="820" r:id="rId23"/>
    <p:sldId id="828" r:id="rId24"/>
    <p:sldId id="830" r:id="rId25"/>
    <p:sldId id="842" r:id="rId26"/>
    <p:sldId id="834" r:id="rId27"/>
    <p:sldId id="822" r:id="rId28"/>
    <p:sldId id="831" r:id="rId29"/>
    <p:sldId id="826" r:id="rId30"/>
    <p:sldId id="833" r:id="rId31"/>
    <p:sldId id="472" r:id="rId32"/>
    <p:sldId id="835" r:id="rId33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064FF"/>
    <a:srgbClr val="1760FF"/>
    <a:srgbClr val="1D42BD"/>
    <a:srgbClr val="0057D5"/>
    <a:srgbClr val="005CC1"/>
    <a:srgbClr val="005CE6"/>
    <a:srgbClr val="0074EE"/>
    <a:srgbClr val="F4F4F4"/>
    <a:srgbClr val="3366FF"/>
    <a:srgbClr val="006C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108" autoAdjust="0"/>
    <p:restoredTop sz="99151" autoAdjust="0"/>
  </p:normalViewPr>
  <p:slideViewPr>
    <p:cSldViewPr snapToGrid="0" snapToObjects="1">
      <p:cViewPr>
        <p:scale>
          <a:sx n="94" d="100"/>
          <a:sy n="94" d="100"/>
        </p:scale>
        <p:origin x="-2000" y="-1088"/>
      </p:cViewPr>
      <p:guideLst>
        <p:guide orient="horz" pos="768"/>
        <p:guide pos="488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9" Type="http://schemas.openxmlformats.org/officeDocument/2006/relationships/slide" Target="slides/slide6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33" Type="http://schemas.openxmlformats.org/officeDocument/2006/relationships/slide" Target="slides/slide30.xml"/><Relationship Id="rId34" Type="http://schemas.openxmlformats.org/officeDocument/2006/relationships/notesMaster" Target="notesMasters/notesMaster1.xml"/><Relationship Id="rId35" Type="http://schemas.openxmlformats.org/officeDocument/2006/relationships/handoutMaster" Target="handoutMasters/handoutMaster1.xml"/><Relationship Id="rId36" Type="http://schemas.openxmlformats.org/officeDocument/2006/relationships/printerSettings" Target="printerSettings/printerSettings1.bin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37" Type="http://schemas.openxmlformats.org/officeDocument/2006/relationships/presProps" Target="presProps.xml"/><Relationship Id="rId38" Type="http://schemas.openxmlformats.org/officeDocument/2006/relationships/viewProps" Target="viewProps.xml"/><Relationship Id="rId39" Type="http://schemas.openxmlformats.org/officeDocument/2006/relationships/theme" Target="theme/theme1.xml"/><Relationship Id="rId4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43AFD9-6C40-7A4B-B916-1E6DB5B2F1A0}" type="datetime1">
              <a:rPr lang="en-US" smtClean="0"/>
              <a:pPr/>
              <a:t>9/14/15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267631-2F5C-D14B-8D36-01E2A4E1F7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167555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1739AC-E5EE-C440-99BA-9D20EB484E3C}" type="datetime1">
              <a:rPr lang="en-US" smtClean="0"/>
              <a:pPr/>
              <a:t>9/14/15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2775F0-F140-2E45-A76A-EFA493560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646844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PCI Compliance:</a:t>
            </a:r>
          </a:p>
          <a:p>
            <a:r>
              <a:rPr lang="en-US" dirty="0" smtClean="0"/>
              <a:t>A secure connection between the customer’s browser and the web server</a:t>
            </a:r>
          </a:p>
          <a:p>
            <a:r>
              <a:rPr lang="en-US" dirty="0" smtClean="0"/>
              <a:t>Validation that the Website operators are a legitimate, legally accountable organization</a:t>
            </a:r>
          </a:p>
          <a:p>
            <a:r>
              <a:rPr lang="en-US" dirty="0" smtClean="0"/>
              <a:t>Use strong cryptography and security protocols such as SSL/TLS or IPSEC to safeguard sensitive cardholder data during transmission over open, public networks.</a:t>
            </a:r>
          </a:p>
          <a:p>
            <a:r>
              <a:rPr lang="en-US" dirty="0" smtClean="0"/>
              <a:t>Verify the use of encryption (for example, SSL/TLS or IPSEC) wherever cardholder data is transmitted or</a:t>
            </a:r>
            <a:br>
              <a:rPr lang="en-US" dirty="0" smtClean="0"/>
            </a:br>
            <a:r>
              <a:rPr lang="en-US" dirty="0" smtClean="0"/>
              <a:t>received over open, public networks</a:t>
            </a:r>
          </a:p>
          <a:p>
            <a:r>
              <a:rPr lang="en-US" dirty="0" smtClean="0"/>
              <a:t>Verify that strong encryption is used during data transmission</a:t>
            </a:r>
          </a:p>
          <a:p>
            <a:r>
              <a:rPr lang="en-US" dirty="0" smtClean="0"/>
              <a:t>For SSL implementations:</a:t>
            </a:r>
            <a:br>
              <a:rPr lang="en-US" dirty="0" smtClean="0"/>
            </a:br>
            <a:r>
              <a:rPr lang="en-US" dirty="0" smtClean="0"/>
              <a:t>- Verify that the server supports the latest patched versions.</a:t>
            </a:r>
            <a:br>
              <a:rPr lang="en-US" dirty="0" smtClean="0"/>
            </a:br>
            <a:r>
              <a:rPr lang="en-US" dirty="0" smtClean="0"/>
              <a:t>- Verify that HTTPS appears as a part of the browser Universal Record Locator (URL).</a:t>
            </a:r>
            <a:br>
              <a:rPr lang="en-US" dirty="0" smtClean="0"/>
            </a:br>
            <a:r>
              <a:rPr lang="en-US" dirty="0" smtClean="0"/>
              <a:t>- Verify that no cardholder data is required when HTTPS does not appear in the URL.</a:t>
            </a:r>
          </a:p>
          <a:p>
            <a:r>
              <a:rPr lang="en-US" dirty="0" smtClean="0"/>
              <a:t>Select a sample of transactions as they are received and observe transactions as they occur to verify that cardholder data is encrypted during transit.</a:t>
            </a:r>
          </a:p>
          <a:p>
            <a:r>
              <a:rPr lang="en-US" dirty="0" smtClean="0"/>
              <a:t>Verify that only trusted SSL/TLS keys/certificates are accepted.</a:t>
            </a:r>
          </a:p>
          <a:p>
            <a:r>
              <a:rPr lang="en-US" dirty="0" smtClean="0"/>
              <a:t>Verify that the proper encryption strength is implemented for the encryption methodology in use.</a:t>
            </a:r>
            <a:br>
              <a:rPr lang="en-US" dirty="0" smtClean="0"/>
            </a:br>
            <a:r>
              <a:rPr lang="en-US" dirty="0" smtClean="0"/>
              <a:t>(Check vendor recommendations/best practices.)</a:t>
            </a:r>
          </a:p>
          <a:p>
            <a:endParaRPr lang="en-US" dirty="0" smtClean="0"/>
          </a:p>
          <a:p>
            <a:r>
              <a:rPr lang="en-US" dirty="0" smtClean="0"/>
              <a:t>Typically, compliant entities have a year grace period to meet the new requirement.</a:t>
            </a:r>
          </a:p>
          <a:p>
            <a:endParaRPr lang="en-US" dirty="0" smtClean="0"/>
          </a:p>
          <a:p>
            <a:r>
              <a:rPr lang="en-US" sz="1200" b="1" kern="1200" cap="all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Transmission confidentiality and Integrity (SC-8) 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information system protects the [</a:t>
            </a:r>
            <a:r>
              <a:rPr lang="en-US" sz="120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FedRAMP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Assignment: confidentiality AND integrity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] of transmitted information.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2775F0-F140-2E45-A76A-EFA493560E4A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11543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PCI Compliance:</a:t>
            </a:r>
          </a:p>
          <a:p>
            <a:r>
              <a:rPr lang="en-US" dirty="0" smtClean="0"/>
              <a:t>A secure connection between the customer’s browser and the web server</a:t>
            </a:r>
          </a:p>
          <a:p>
            <a:r>
              <a:rPr lang="en-US" dirty="0" smtClean="0"/>
              <a:t>Validation that the Website operators are a legitimate, legally accountable organization</a:t>
            </a:r>
          </a:p>
          <a:p>
            <a:r>
              <a:rPr lang="en-US" dirty="0" smtClean="0"/>
              <a:t>Use strong cryptography and security protocols such as SSL/TLS or IPSEC to safeguard sensitive cardholder data during transmission over open, public networks.</a:t>
            </a:r>
          </a:p>
          <a:p>
            <a:r>
              <a:rPr lang="en-US" dirty="0" smtClean="0"/>
              <a:t>Verify the use of encryption (for example, SSL/TLS or IPSEC) wherever cardholder data is transmitted or</a:t>
            </a:r>
            <a:br>
              <a:rPr lang="en-US" dirty="0" smtClean="0"/>
            </a:br>
            <a:r>
              <a:rPr lang="en-US" dirty="0" smtClean="0"/>
              <a:t>received over open, public networks</a:t>
            </a:r>
          </a:p>
          <a:p>
            <a:r>
              <a:rPr lang="en-US" dirty="0" smtClean="0"/>
              <a:t>Verify that strong encryption is used during data transmission</a:t>
            </a:r>
          </a:p>
          <a:p>
            <a:r>
              <a:rPr lang="en-US" dirty="0" smtClean="0"/>
              <a:t>For SSL implementations:</a:t>
            </a:r>
            <a:br>
              <a:rPr lang="en-US" dirty="0" smtClean="0"/>
            </a:br>
            <a:r>
              <a:rPr lang="en-US" dirty="0" smtClean="0"/>
              <a:t>- Verify that the server supports the latest patched versions.</a:t>
            </a:r>
            <a:br>
              <a:rPr lang="en-US" dirty="0" smtClean="0"/>
            </a:br>
            <a:r>
              <a:rPr lang="en-US" dirty="0" smtClean="0"/>
              <a:t>- Verify that HTTPS appears as a part of the browser Universal Record Locator (URL).</a:t>
            </a:r>
            <a:br>
              <a:rPr lang="en-US" dirty="0" smtClean="0"/>
            </a:br>
            <a:r>
              <a:rPr lang="en-US" dirty="0" smtClean="0"/>
              <a:t>- Verify that no cardholder data is required when HTTPS does not appear in the URL.</a:t>
            </a:r>
          </a:p>
          <a:p>
            <a:r>
              <a:rPr lang="en-US" dirty="0" smtClean="0"/>
              <a:t>Select a sample of transactions as they are received and observe transactions as they occur to verify that cardholder data is encrypted during transit.</a:t>
            </a:r>
          </a:p>
          <a:p>
            <a:r>
              <a:rPr lang="en-US" dirty="0" smtClean="0"/>
              <a:t>Verify that only trusted SSL/TLS keys/certificates are accepted.</a:t>
            </a:r>
          </a:p>
          <a:p>
            <a:r>
              <a:rPr lang="en-US" dirty="0" smtClean="0"/>
              <a:t>Verify that the proper encryption strength is implemented for the encryption methodology in use.</a:t>
            </a:r>
            <a:br>
              <a:rPr lang="en-US" dirty="0" smtClean="0"/>
            </a:br>
            <a:r>
              <a:rPr lang="en-US" dirty="0" smtClean="0"/>
              <a:t>(Check vendor recommendations/best practices.)</a:t>
            </a:r>
          </a:p>
          <a:p>
            <a:endParaRPr lang="en-US" dirty="0" smtClean="0"/>
          </a:p>
          <a:p>
            <a:r>
              <a:rPr lang="en-US" dirty="0" smtClean="0"/>
              <a:t>Typically, compliant entities have a year grace period to meet the new requirement.</a:t>
            </a:r>
          </a:p>
          <a:p>
            <a:endParaRPr lang="en-US" dirty="0" smtClean="0"/>
          </a:p>
          <a:p>
            <a:r>
              <a:rPr lang="en-US" sz="1200" b="1" kern="1200" cap="all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Transmission confidentiality and Integrity (SC-8) 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information system protects the [</a:t>
            </a:r>
            <a:r>
              <a:rPr lang="en-US" sz="120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FedRAMP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Assignment: confidentiality AND integrity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] of transmitted information.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2775F0-F140-2E45-A76A-EFA493560E4A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11543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PCI Compliance:</a:t>
            </a:r>
          </a:p>
          <a:p>
            <a:r>
              <a:rPr lang="en-US" dirty="0" smtClean="0"/>
              <a:t>A secure connection between the customer’s browser and the web server</a:t>
            </a:r>
          </a:p>
          <a:p>
            <a:r>
              <a:rPr lang="en-US" dirty="0" smtClean="0"/>
              <a:t>Validation that the Website operators are a legitimate, legally accountable organization</a:t>
            </a:r>
          </a:p>
          <a:p>
            <a:r>
              <a:rPr lang="en-US" dirty="0" smtClean="0"/>
              <a:t>Use strong cryptography and security protocols such as SSL/TLS or IPSEC to safeguard sensitive cardholder data during transmission over open, public networks.</a:t>
            </a:r>
          </a:p>
          <a:p>
            <a:r>
              <a:rPr lang="en-US" dirty="0" smtClean="0"/>
              <a:t>Verify the use of encryption (for example, SSL/TLS or IPSEC) wherever cardholder data is transmitted or</a:t>
            </a:r>
            <a:br>
              <a:rPr lang="en-US" dirty="0" smtClean="0"/>
            </a:br>
            <a:r>
              <a:rPr lang="en-US" dirty="0" smtClean="0"/>
              <a:t>received over open, public networks</a:t>
            </a:r>
          </a:p>
          <a:p>
            <a:r>
              <a:rPr lang="en-US" dirty="0" smtClean="0"/>
              <a:t>Verify that strong encryption is used during data transmission</a:t>
            </a:r>
          </a:p>
          <a:p>
            <a:r>
              <a:rPr lang="en-US" dirty="0" smtClean="0"/>
              <a:t>For SSL implementations:</a:t>
            </a:r>
            <a:br>
              <a:rPr lang="en-US" dirty="0" smtClean="0"/>
            </a:br>
            <a:r>
              <a:rPr lang="en-US" dirty="0" smtClean="0"/>
              <a:t>- Verify that the server supports the latest patched versions.</a:t>
            </a:r>
            <a:br>
              <a:rPr lang="en-US" dirty="0" smtClean="0"/>
            </a:br>
            <a:r>
              <a:rPr lang="en-US" dirty="0" smtClean="0"/>
              <a:t>- Verify that HTTPS appears as a part of the browser Universal Record Locator (URL).</a:t>
            </a:r>
            <a:br>
              <a:rPr lang="en-US" dirty="0" smtClean="0"/>
            </a:br>
            <a:r>
              <a:rPr lang="en-US" dirty="0" smtClean="0"/>
              <a:t>- Verify that no cardholder data is required when HTTPS does not appear in the URL.</a:t>
            </a:r>
          </a:p>
          <a:p>
            <a:r>
              <a:rPr lang="en-US" dirty="0" smtClean="0"/>
              <a:t>Select a sample of transactions as they are received and observe transactions as they occur to verify that cardholder data is encrypted during transit.</a:t>
            </a:r>
          </a:p>
          <a:p>
            <a:r>
              <a:rPr lang="en-US" dirty="0" smtClean="0"/>
              <a:t>Verify that only trusted SSL/TLS keys/certificates are accepted.</a:t>
            </a:r>
          </a:p>
          <a:p>
            <a:r>
              <a:rPr lang="en-US" dirty="0" smtClean="0"/>
              <a:t>Verify that the proper encryption strength is implemented for the encryption methodology in use.</a:t>
            </a:r>
            <a:br>
              <a:rPr lang="en-US" dirty="0" smtClean="0"/>
            </a:br>
            <a:r>
              <a:rPr lang="en-US" dirty="0" smtClean="0"/>
              <a:t>(Check vendor recommendations/best practices.)</a:t>
            </a:r>
          </a:p>
          <a:p>
            <a:endParaRPr lang="en-US" dirty="0" smtClean="0"/>
          </a:p>
          <a:p>
            <a:r>
              <a:rPr lang="en-US" dirty="0" smtClean="0"/>
              <a:t>Typically, compliant entities have a year grace period to meet the new requirement.</a:t>
            </a:r>
          </a:p>
          <a:p>
            <a:endParaRPr lang="en-US" dirty="0" smtClean="0"/>
          </a:p>
          <a:p>
            <a:r>
              <a:rPr lang="en-US" sz="1200" b="1" kern="1200" cap="all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Transmission confidentiality and Integrity (SC-8) 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information system protects the [</a:t>
            </a:r>
            <a:r>
              <a:rPr lang="en-US" sz="120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FedRAMP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Assignment: confidentiality AND integrity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] of transmitted information.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2775F0-F140-2E45-A76A-EFA493560E4A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11543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PCI Compliance:</a:t>
            </a:r>
          </a:p>
          <a:p>
            <a:r>
              <a:rPr lang="en-US" dirty="0" smtClean="0"/>
              <a:t>A secure connection between the customer’s browser and the web server</a:t>
            </a:r>
          </a:p>
          <a:p>
            <a:r>
              <a:rPr lang="en-US" dirty="0" smtClean="0"/>
              <a:t>Validation that the Website operators are a legitimate, legally accountable organization</a:t>
            </a:r>
          </a:p>
          <a:p>
            <a:r>
              <a:rPr lang="en-US" dirty="0" smtClean="0"/>
              <a:t>Use strong cryptography and security protocols such as SSL/TLS or IPSEC to safeguard sensitive cardholder data during transmission over open, public networks.</a:t>
            </a:r>
          </a:p>
          <a:p>
            <a:r>
              <a:rPr lang="en-US" dirty="0" smtClean="0"/>
              <a:t>Verify the use of encryption (for example, SSL/TLS or IPSEC) wherever cardholder data is transmitted or</a:t>
            </a:r>
            <a:br>
              <a:rPr lang="en-US" dirty="0" smtClean="0"/>
            </a:br>
            <a:r>
              <a:rPr lang="en-US" dirty="0" smtClean="0"/>
              <a:t>received over open, public networks</a:t>
            </a:r>
          </a:p>
          <a:p>
            <a:r>
              <a:rPr lang="en-US" dirty="0" smtClean="0"/>
              <a:t>Verify that strong encryption is used during data transmission</a:t>
            </a:r>
          </a:p>
          <a:p>
            <a:r>
              <a:rPr lang="en-US" dirty="0" smtClean="0"/>
              <a:t>For SSL implementations:</a:t>
            </a:r>
            <a:br>
              <a:rPr lang="en-US" dirty="0" smtClean="0"/>
            </a:br>
            <a:r>
              <a:rPr lang="en-US" dirty="0" smtClean="0"/>
              <a:t>- Verify that the server supports the latest patched versions.</a:t>
            </a:r>
            <a:br>
              <a:rPr lang="en-US" dirty="0" smtClean="0"/>
            </a:br>
            <a:r>
              <a:rPr lang="en-US" dirty="0" smtClean="0"/>
              <a:t>- Verify that HTTPS appears as a part of the browser Universal Record Locator (URL).</a:t>
            </a:r>
            <a:br>
              <a:rPr lang="en-US" dirty="0" smtClean="0"/>
            </a:br>
            <a:r>
              <a:rPr lang="en-US" dirty="0" smtClean="0"/>
              <a:t>- Verify that no cardholder data is required when HTTPS does not appear in the URL.</a:t>
            </a:r>
          </a:p>
          <a:p>
            <a:r>
              <a:rPr lang="en-US" dirty="0" smtClean="0"/>
              <a:t>Select a sample of transactions as they are received and observe transactions as they occur to verify that cardholder data is encrypted during transit.</a:t>
            </a:r>
          </a:p>
          <a:p>
            <a:r>
              <a:rPr lang="en-US" dirty="0" smtClean="0"/>
              <a:t>Verify that only trusted SSL/TLS keys/certificates are accepted.</a:t>
            </a:r>
          </a:p>
          <a:p>
            <a:r>
              <a:rPr lang="en-US" dirty="0" smtClean="0"/>
              <a:t>Verify that the proper encryption strength is implemented for the encryption methodology in use.</a:t>
            </a:r>
            <a:br>
              <a:rPr lang="en-US" dirty="0" smtClean="0"/>
            </a:br>
            <a:r>
              <a:rPr lang="en-US" dirty="0" smtClean="0"/>
              <a:t>(Check vendor recommendations/best practices.)</a:t>
            </a:r>
          </a:p>
          <a:p>
            <a:endParaRPr lang="en-US" dirty="0" smtClean="0"/>
          </a:p>
          <a:p>
            <a:r>
              <a:rPr lang="en-US" dirty="0" smtClean="0"/>
              <a:t>Typically, compliant entities have a year grace period to meet the new requirement.</a:t>
            </a:r>
          </a:p>
          <a:p>
            <a:endParaRPr lang="en-US" dirty="0" smtClean="0"/>
          </a:p>
          <a:p>
            <a:r>
              <a:rPr lang="en-US" sz="1200" b="1" kern="1200" cap="all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Transmission confidentiality and Integrity (SC-8) 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information system protects the [</a:t>
            </a:r>
            <a:r>
              <a:rPr lang="en-US" sz="120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FedRAMP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Assignment: confidentiality AND integrity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] of transmitted information.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2775F0-F140-2E45-A76A-EFA493560E4A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11543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PCI Compliance:</a:t>
            </a:r>
          </a:p>
          <a:p>
            <a:r>
              <a:rPr lang="en-US" dirty="0" smtClean="0"/>
              <a:t>A secure connection between the customer’s browser and the web server</a:t>
            </a:r>
          </a:p>
          <a:p>
            <a:r>
              <a:rPr lang="en-US" dirty="0" smtClean="0"/>
              <a:t>Validation that the Website operators are a legitimate, legally accountable organization</a:t>
            </a:r>
          </a:p>
          <a:p>
            <a:r>
              <a:rPr lang="en-US" dirty="0" smtClean="0"/>
              <a:t>Use strong cryptography and security protocols such as SSL/TLS or IPSEC to safeguard sensitive cardholder data during transmission over open, public networks.</a:t>
            </a:r>
          </a:p>
          <a:p>
            <a:r>
              <a:rPr lang="en-US" dirty="0" smtClean="0"/>
              <a:t>Verify the use of encryption (for example, SSL/TLS or IPSEC) wherever cardholder data is transmitted or</a:t>
            </a:r>
            <a:br>
              <a:rPr lang="en-US" dirty="0" smtClean="0"/>
            </a:br>
            <a:r>
              <a:rPr lang="en-US" dirty="0" smtClean="0"/>
              <a:t>received over open, public networks</a:t>
            </a:r>
          </a:p>
          <a:p>
            <a:r>
              <a:rPr lang="en-US" dirty="0" smtClean="0"/>
              <a:t>Verify that strong encryption is used during data transmission</a:t>
            </a:r>
          </a:p>
          <a:p>
            <a:r>
              <a:rPr lang="en-US" dirty="0" smtClean="0"/>
              <a:t>For SSL implementations:</a:t>
            </a:r>
            <a:br>
              <a:rPr lang="en-US" dirty="0" smtClean="0"/>
            </a:br>
            <a:r>
              <a:rPr lang="en-US" dirty="0" smtClean="0"/>
              <a:t>- Verify that the server supports the latest patched versions.</a:t>
            </a:r>
            <a:br>
              <a:rPr lang="en-US" dirty="0" smtClean="0"/>
            </a:br>
            <a:r>
              <a:rPr lang="en-US" dirty="0" smtClean="0"/>
              <a:t>- Verify that HTTPS appears as a part of the browser Universal Record Locator (URL).</a:t>
            </a:r>
            <a:br>
              <a:rPr lang="en-US" dirty="0" smtClean="0"/>
            </a:br>
            <a:r>
              <a:rPr lang="en-US" dirty="0" smtClean="0"/>
              <a:t>- Verify that no cardholder data is required when HTTPS does not appear in the URL.</a:t>
            </a:r>
          </a:p>
          <a:p>
            <a:r>
              <a:rPr lang="en-US" dirty="0" smtClean="0"/>
              <a:t>Select a sample of transactions as they are received and observe transactions as they occur to verify that cardholder data is encrypted during transit.</a:t>
            </a:r>
          </a:p>
          <a:p>
            <a:r>
              <a:rPr lang="en-US" dirty="0" smtClean="0"/>
              <a:t>Verify that only trusted SSL/TLS keys/certificates are accepted.</a:t>
            </a:r>
          </a:p>
          <a:p>
            <a:r>
              <a:rPr lang="en-US" dirty="0" smtClean="0"/>
              <a:t>Verify that the proper encryption strength is implemented for the encryption methodology in use.</a:t>
            </a:r>
            <a:br>
              <a:rPr lang="en-US" dirty="0" smtClean="0"/>
            </a:br>
            <a:r>
              <a:rPr lang="en-US" dirty="0" smtClean="0"/>
              <a:t>(Check vendor recommendations/best practices.)</a:t>
            </a:r>
          </a:p>
          <a:p>
            <a:endParaRPr lang="en-US" dirty="0" smtClean="0"/>
          </a:p>
          <a:p>
            <a:r>
              <a:rPr lang="en-US" dirty="0" smtClean="0"/>
              <a:t>Typically, compliant entities have a year grace period to meet the new requirement.</a:t>
            </a:r>
          </a:p>
          <a:p>
            <a:endParaRPr lang="en-US" dirty="0" smtClean="0"/>
          </a:p>
          <a:p>
            <a:r>
              <a:rPr lang="en-US" sz="1200" b="1" kern="1200" cap="all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Transmission confidentiality and Integrity (SC-8) 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information system protects the [</a:t>
            </a:r>
            <a:r>
              <a:rPr lang="en-US" sz="120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FedRAMP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Assignment: confidentiality AND integrity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] of transmitted information.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2775F0-F140-2E45-A76A-EFA493560E4A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11543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PCI Compliance:</a:t>
            </a:r>
          </a:p>
          <a:p>
            <a:r>
              <a:rPr lang="en-US" dirty="0" smtClean="0"/>
              <a:t>A secure connection between the customer’s browser and the web server</a:t>
            </a:r>
          </a:p>
          <a:p>
            <a:r>
              <a:rPr lang="en-US" dirty="0" smtClean="0"/>
              <a:t>Validation that the Website operators are a legitimate, legally accountable organization</a:t>
            </a:r>
          </a:p>
          <a:p>
            <a:r>
              <a:rPr lang="en-US" dirty="0" smtClean="0"/>
              <a:t>Use strong cryptography and security protocols such as SSL/TLS or IPSEC to safeguard sensitive cardholder data during transmission over open, public networks.</a:t>
            </a:r>
          </a:p>
          <a:p>
            <a:r>
              <a:rPr lang="en-US" dirty="0" smtClean="0"/>
              <a:t>Verify the use of encryption (for example, SSL/TLS or IPSEC) wherever cardholder data is transmitted or</a:t>
            </a:r>
            <a:br>
              <a:rPr lang="en-US" dirty="0" smtClean="0"/>
            </a:br>
            <a:r>
              <a:rPr lang="en-US" dirty="0" smtClean="0"/>
              <a:t>received over open, public networks</a:t>
            </a:r>
          </a:p>
          <a:p>
            <a:r>
              <a:rPr lang="en-US" dirty="0" smtClean="0"/>
              <a:t>Verify that strong encryption is used during data transmission</a:t>
            </a:r>
          </a:p>
          <a:p>
            <a:r>
              <a:rPr lang="en-US" dirty="0" smtClean="0"/>
              <a:t>For SSL implementations:</a:t>
            </a:r>
            <a:br>
              <a:rPr lang="en-US" dirty="0" smtClean="0"/>
            </a:br>
            <a:r>
              <a:rPr lang="en-US" dirty="0" smtClean="0"/>
              <a:t>- Verify that the server supports the latest patched versions.</a:t>
            </a:r>
            <a:br>
              <a:rPr lang="en-US" dirty="0" smtClean="0"/>
            </a:br>
            <a:r>
              <a:rPr lang="en-US" dirty="0" smtClean="0"/>
              <a:t>- Verify that HTTPS appears as a part of the browser Universal Record Locator (URL).</a:t>
            </a:r>
            <a:br>
              <a:rPr lang="en-US" dirty="0" smtClean="0"/>
            </a:br>
            <a:r>
              <a:rPr lang="en-US" dirty="0" smtClean="0"/>
              <a:t>- Verify that no cardholder data is required when HTTPS does not appear in the URL.</a:t>
            </a:r>
          </a:p>
          <a:p>
            <a:r>
              <a:rPr lang="en-US" dirty="0" smtClean="0"/>
              <a:t>Select a sample of transactions as they are received and observe transactions as they occur to verify that cardholder data is encrypted during transit.</a:t>
            </a:r>
          </a:p>
          <a:p>
            <a:r>
              <a:rPr lang="en-US" dirty="0" smtClean="0"/>
              <a:t>Verify that only trusted SSL/TLS keys/certificates are accepted.</a:t>
            </a:r>
          </a:p>
          <a:p>
            <a:r>
              <a:rPr lang="en-US" dirty="0" smtClean="0"/>
              <a:t>Verify that the proper encryption strength is implemented for the encryption methodology in use.</a:t>
            </a:r>
            <a:br>
              <a:rPr lang="en-US" dirty="0" smtClean="0"/>
            </a:br>
            <a:r>
              <a:rPr lang="en-US" dirty="0" smtClean="0"/>
              <a:t>(Check vendor recommendations/best practices.)</a:t>
            </a:r>
          </a:p>
          <a:p>
            <a:endParaRPr lang="en-US" dirty="0" smtClean="0"/>
          </a:p>
          <a:p>
            <a:r>
              <a:rPr lang="en-US" dirty="0" smtClean="0"/>
              <a:t>Typically, compliant entities have a year grace period to meet the new requirement.</a:t>
            </a:r>
          </a:p>
          <a:p>
            <a:endParaRPr lang="en-US" dirty="0" smtClean="0"/>
          </a:p>
          <a:p>
            <a:r>
              <a:rPr lang="en-US" sz="1200" b="1" kern="1200" cap="all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Transmission confidentiality and Integrity (SC-8) 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information system protects the [</a:t>
            </a:r>
            <a:r>
              <a:rPr lang="en-US" sz="120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FedRAMP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Assignment: confidentiality AND integrity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] of transmitted information.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2775F0-F140-2E45-A76A-EFA493560E4A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11543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PCI Compliance:</a:t>
            </a:r>
          </a:p>
          <a:p>
            <a:r>
              <a:rPr lang="en-US" dirty="0" smtClean="0"/>
              <a:t>A secure connection between the customer’s browser and the web server</a:t>
            </a:r>
          </a:p>
          <a:p>
            <a:r>
              <a:rPr lang="en-US" dirty="0" smtClean="0"/>
              <a:t>Validation that the Website operators are a legitimate, legally accountable organization</a:t>
            </a:r>
          </a:p>
          <a:p>
            <a:r>
              <a:rPr lang="en-US" dirty="0" smtClean="0"/>
              <a:t>Use strong cryptography and security protocols such as SSL/TLS or IPSEC to safeguard sensitive cardholder data during transmission over open, public networks.</a:t>
            </a:r>
          </a:p>
          <a:p>
            <a:r>
              <a:rPr lang="en-US" dirty="0" smtClean="0"/>
              <a:t>Verify the use of encryption (for example, SSL/TLS or IPSEC) wherever cardholder data is transmitted or</a:t>
            </a:r>
            <a:br>
              <a:rPr lang="en-US" dirty="0" smtClean="0"/>
            </a:br>
            <a:r>
              <a:rPr lang="en-US" dirty="0" smtClean="0"/>
              <a:t>received over open, public networks</a:t>
            </a:r>
          </a:p>
          <a:p>
            <a:r>
              <a:rPr lang="en-US" dirty="0" smtClean="0"/>
              <a:t>Verify that strong encryption is used during data transmission</a:t>
            </a:r>
          </a:p>
          <a:p>
            <a:r>
              <a:rPr lang="en-US" dirty="0" smtClean="0"/>
              <a:t>For SSL implementations:</a:t>
            </a:r>
            <a:br>
              <a:rPr lang="en-US" dirty="0" smtClean="0"/>
            </a:br>
            <a:r>
              <a:rPr lang="en-US" dirty="0" smtClean="0"/>
              <a:t>- Verify that the server supports the latest patched versions.</a:t>
            </a:r>
            <a:br>
              <a:rPr lang="en-US" dirty="0" smtClean="0"/>
            </a:br>
            <a:r>
              <a:rPr lang="en-US" dirty="0" smtClean="0"/>
              <a:t>- Verify that HTTPS appears as a part of the browser Universal Record Locator (URL).</a:t>
            </a:r>
            <a:br>
              <a:rPr lang="en-US" dirty="0" smtClean="0"/>
            </a:br>
            <a:r>
              <a:rPr lang="en-US" dirty="0" smtClean="0"/>
              <a:t>- Verify that no cardholder data is required when HTTPS does not appear in the URL.</a:t>
            </a:r>
          </a:p>
          <a:p>
            <a:r>
              <a:rPr lang="en-US" dirty="0" smtClean="0"/>
              <a:t>Select a sample of transactions as they are received and observe transactions as they occur to verify that cardholder data is encrypted during transit.</a:t>
            </a:r>
          </a:p>
          <a:p>
            <a:r>
              <a:rPr lang="en-US" dirty="0" smtClean="0"/>
              <a:t>Verify that only trusted SSL/TLS keys/certificates are accepted.</a:t>
            </a:r>
          </a:p>
          <a:p>
            <a:r>
              <a:rPr lang="en-US" dirty="0" smtClean="0"/>
              <a:t>Verify that the proper encryption strength is implemented for the encryption methodology in use.</a:t>
            </a:r>
            <a:br>
              <a:rPr lang="en-US" dirty="0" smtClean="0"/>
            </a:br>
            <a:r>
              <a:rPr lang="en-US" dirty="0" smtClean="0"/>
              <a:t>(Check vendor recommendations/best practices.)</a:t>
            </a:r>
          </a:p>
          <a:p>
            <a:endParaRPr lang="en-US" dirty="0" smtClean="0"/>
          </a:p>
          <a:p>
            <a:r>
              <a:rPr lang="en-US" dirty="0" smtClean="0"/>
              <a:t>Typically, compliant entities have a year grace period to meet the new requirement.</a:t>
            </a:r>
          </a:p>
          <a:p>
            <a:endParaRPr lang="en-US" dirty="0" smtClean="0"/>
          </a:p>
          <a:p>
            <a:r>
              <a:rPr lang="en-US" sz="1200" b="1" kern="1200" cap="all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Transmission confidentiality and Integrity (SC-8) 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information system protects the [</a:t>
            </a:r>
            <a:r>
              <a:rPr lang="en-US" sz="120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FedRAMP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Assignment: confidentiality AND integrity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] of transmitted information.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2775F0-F140-2E45-A76A-EFA493560E4A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11543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PCI Compliance:</a:t>
            </a:r>
          </a:p>
          <a:p>
            <a:r>
              <a:rPr lang="en-US" dirty="0" smtClean="0"/>
              <a:t>A secure connection between the customer’s browser and the web server</a:t>
            </a:r>
          </a:p>
          <a:p>
            <a:r>
              <a:rPr lang="en-US" dirty="0" smtClean="0"/>
              <a:t>Validation that the Website operators are a legitimate, legally accountable organization</a:t>
            </a:r>
          </a:p>
          <a:p>
            <a:r>
              <a:rPr lang="en-US" dirty="0" smtClean="0"/>
              <a:t>Use strong cryptography and security protocols such as SSL/TLS or IPSEC to safeguard sensitive cardholder data during transmission over open, public networks.</a:t>
            </a:r>
          </a:p>
          <a:p>
            <a:r>
              <a:rPr lang="en-US" dirty="0" smtClean="0"/>
              <a:t>Verify the use of encryption (for example, SSL/TLS or IPSEC) wherever cardholder data is transmitted or</a:t>
            </a:r>
            <a:br>
              <a:rPr lang="en-US" dirty="0" smtClean="0"/>
            </a:br>
            <a:r>
              <a:rPr lang="en-US" dirty="0" smtClean="0"/>
              <a:t>received over open, public networks</a:t>
            </a:r>
          </a:p>
          <a:p>
            <a:r>
              <a:rPr lang="en-US" dirty="0" smtClean="0"/>
              <a:t>Verify that strong encryption is used during data transmission</a:t>
            </a:r>
          </a:p>
          <a:p>
            <a:r>
              <a:rPr lang="en-US" dirty="0" smtClean="0"/>
              <a:t>For SSL implementations:</a:t>
            </a:r>
            <a:br>
              <a:rPr lang="en-US" dirty="0" smtClean="0"/>
            </a:br>
            <a:r>
              <a:rPr lang="en-US" dirty="0" smtClean="0"/>
              <a:t>- Verify that the server supports the latest patched versions.</a:t>
            </a:r>
            <a:br>
              <a:rPr lang="en-US" dirty="0" smtClean="0"/>
            </a:br>
            <a:r>
              <a:rPr lang="en-US" dirty="0" smtClean="0"/>
              <a:t>- Verify that HTTPS appears as a part of the browser Universal Record Locator (URL).</a:t>
            </a:r>
            <a:br>
              <a:rPr lang="en-US" dirty="0" smtClean="0"/>
            </a:br>
            <a:r>
              <a:rPr lang="en-US" dirty="0" smtClean="0"/>
              <a:t>- Verify that no cardholder data is required when HTTPS does not appear in the URL.</a:t>
            </a:r>
          </a:p>
          <a:p>
            <a:r>
              <a:rPr lang="en-US" dirty="0" smtClean="0"/>
              <a:t>Select a sample of transactions as they are received and observe transactions as they occur to verify that cardholder data is encrypted during transit.</a:t>
            </a:r>
          </a:p>
          <a:p>
            <a:r>
              <a:rPr lang="en-US" dirty="0" smtClean="0"/>
              <a:t>Verify that only trusted SSL/TLS keys/certificates are accepted.</a:t>
            </a:r>
          </a:p>
          <a:p>
            <a:r>
              <a:rPr lang="en-US" dirty="0" smtClean="0"/>
              <a:t>Verify that the proper encryption strength is implemented for the encryption methodology in use.</a:t>
            </a:r>
            <a:br>
              <a:rPr lang="en-US" dirty="0" smtClean="0"/>
            </a:br>
            <a:r>
              <a:rPr lang="en-US" dirty="0" smtClean="0"/>
              <a:t>(Check vendor recommendations/best practices.)</a:t>
            </a:r>
          </a:p>
          <a:p>
            <a:endParaRPr lang="en-US" dirty="0" smtClean="0"/>
          </a:p>
          <a:p>
            <a:r>
              <a:rPr lang="en-US" dirty="0" smtClean="0"/>
              <a:t>Typically, compliant entities have a year grace period to meet the new requirement.</a:t>
            </a:r>
          </a:p>
          <a:p>
            <a:endParaRPr lang="en-US" dirty="0" smtClean="0"/>
          </a:p>
          <a:p>
            <a:r>
              <a:rPr lang="en-US" sz="1200" b="1" kern="1200" cap="all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Transmission confidentiality and Integrity (SC-8) 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information system protects the [</a:t>
            </a:r>
            <a:r>
              <a:rPr lang="en-US" sz="120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FedRAMP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Assignment: confidentiality AND integrity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] of transmitted information.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2775F0-F140-2E45-A76A-EFA493560E4A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11543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PCI Compliance:</a:t>
            </a:r>
          </a:p>
          <a:p>
            <a:r>
              <a:rPr lang="en-US" dirty="0" smtClean="0"/>
              <a:t>A secure connection between the customer’s browser and the web server</a:t>
            </a:r>
          </a:p>
          <a:p>
            <a:r>
              <a:rPr lang="en-US" dirty="0" smtClean="0"/>
              <a:t>Validation that the Website operators are a legitimate, legally accountable organization</a:t>
            </a:r>
          </a:p>
          <a:p>
            <a:r>
              <a:rPr lang="en-US" dirty="0" smtClean="0"/>
              <a:t>Use strong cryptography and security protocols such as SSL/TLS or IPSEC to safeguard sensitive cardholder data during transmission over open, public networks.</a:t>
            </a:r>
          </a:p>
          <a:p>
            <a:r>
              <a:rPr lang="en-US" dirty="0" smtClean="0"/>
              <a:t>Verify the use of encryption (for example, SSL/TLS or IPSEC) wherever cardholder data is transmitted or</a:t>
            </a:r>
            <a:br>
              <a:rPr lang="en-US" dirty="0" smtClean="0"/>
            </a:br>
            <a:r>
              <a:rPr lang="en-US" dirty="0" smtClean="0"/>
              <a:t>received over open, public networks</a:t>
            </a:r>
          </a:p>
          <a:p>
            <a:r>
              <a:rPr lang="en-US" dirty="0" smtClean="0"/>
              <a:t>Verify that strong encryption is used during data transmission</a:t>
            </a:r>
          </a:p>
          <a:p>
            <a:r>
              <a:rPr lang="en-US" dirty="0" smtClean="0"/>
              <a:t>For SSL implementations:</a:t>
            </a:r>
            <a:br>
              <a:rPr lang="en-US" dirty="0" smtClean="0"/>
            </a:br>
            <a:r>
              <a:rPr lang="en-US" dirty="0" smtClean="0"/>
              <a:t>- Verify that the server supports the latest patched versions.</a:t>
            </a:r>
            <a:br>
              <a:rPr lang="en-US" dirty="0" smtClean="0"/>
            </a:br>
            <a:r>
              <a:rPr lang="en-US" dirty="0" smtClean="0"/>
              <a:t>- Verify that HTTPS appears as a part of the browser Universal Record Locator (URL).</a:t>
            </a:r>
            <a:br>
              <a:rPr lang="en-US" dirty="0" smtClean="0"/>
            </a:br>
            <a:r>
              <a:rPr lang="en-US" dirty="0" smtClean="0"/>
              <a:t>- Verify that no cardholder data is required when HTTPS does not appear in the URL.</a:t>
            </a:r>
          </a:p>
          <a:p>
            <a:r>
              <a:rPr lang="en-US" dirty="0" smtClean="0"/>
              <a:t>Select a sample of transactions as they are received and observe transactions as they occur to verify that cardholder data is encrypted during transit.</a:t>
            </a:r>
          </a:p>
          <a:p>
            <a:r>
              <a:rPr lang="en-US" dirty="0" smtClean="0"/>
              <a:t>Verify that only trusted SSL/TLS keys/certificates are accepted.</a:t>
            </a:r>
          </a:p>
          <a:p>
            <a:r>
              <a:rPr lang="en-US" dirty="0" smtClean="0"/>
              <a:t>Verify that the proper encryption strength is implemented for the encryption methodology in use.</a:t>
            </a:r>
            <a:br>
              <a:rPr lang="en-US" dirty="0" smtClean="0"/>
            </a:br>
            <a:r>
              <a:rPr lang="en-US" dirty="0" smtClean="0"/>
              <a:t>(Check vendor recommendations/best practices.)</a:t>
            </a:r>
          </a:p>
          <a:p>
            <a:endParaRPr lang="en-US" dirty="0" smtClean="0"/>
          </a:p>
          <a:p>
            <a:r>
              <a:rPr lang="en-US" dirty="0" smtClean="0"/>
              <a:t>Typically, compliant entities have a year grace period to meet the new requirement.</a:t>
            </a:r>
          </a:p>
          <a:p>
            <a:endParaRPr lang="en-US" dirty="0" smtClean="0"/>
          </a:p>
          <a:p>
            <a:r>
              <a:rPr lang="en-US" sz="1200" b="1" kern="1200" cap="all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Transmission confidentiality and Integrity (SC-8) 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information system protects the [</a:t>
            </a:r>
            <a:r>
              <a:rPr lang="en-US" sz="120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FedRAMP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Assignment: confidentiality AND integrity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] of transmitted information.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2775F0-F140-2E45-A76A-EFA493560E4A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11543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PCI Compliance:</a:t>
            </a:r>
          </a:p>
          <a:p>
            <a:r>
              <a:rPr lang="en-US" dirty="0" smtClean="0"/>
              <a:t>A secure connection between the customer’s browser and the web server</a:t>
            </a:r>
          </a:p>
          <a:p>
            <a:r>
              <a:rPr lang="en-US" dirty="0" smtClean="0"/>
              <a:t>Validation that the Website operators are a legitimate, legally accountable organization</a:t>
            </a:r>
          </a:p>
          <a:p>
            <a:r>
              <a:rPr lang="en-US" dirty="0" smtClean="0"/>
              <a:t>Use strong cryptography and security protocols such as SSL/TLS or IPSEC to safeguard sensitive cardholder data during transmission over open, public networks.</a:t>
            </a:r>
          </a:p>
          <a:p>
            <a:r>
              <a:rPr lang="en-US" dirty="0" smtClean="0"/>
              <a:t>Verify the use of encryption (for example, SSL/TLS or IPSEC) wherever cardholder data is transmitted or</a:t>
            </a:r>
            <a:br>
              <a:rPr lang="en-US" dirty="0" smtClean="0"/>
            </a:br>
            <a:r>
              <a:rPr lang="en-US" dirty="0" smtClean="0"/>
              <a:t>received over open, public networks</a:t>
            </a:r>
          </a:p>
          <a:p>
            <a:r>
              <a:rPr lang="en-US" dirty="0" smtClean="0"/>
              <a:t>Verify that strong encryption is used during data transmission</a:t>
            </a:r>
          </a:p>
          <a:p>
            <a:r>
              <a:rPr lang="en-US" dirty="0" smtClean="0"/>
              <a:t>For SSL implementations:</a:t>
            </a:r>
            <a:br>
              <a:rPr lang="en-US" dirty="0" smtClean="0"/>
            </a:br>
            <a:r>
              <a:rPr lang="en-US" dirty="0" smtClean="0"/>
              <a:t>- Verify that the server supports the latest patched versions.</a:t>
            </a:r>
            <a:br>
              <a:rPr lang="en-US" dirty="0" smtClean="0"/>
            </a:br>
            <a:r>
              <a:rPr lang="en-US" dirty="0" smtClean="0"/>
              <a:t>- Verify that HTTPS appears as a part of the browser Universal Record Locator (URL).</a:t>
            </a:r>
            <a:br>
              <a:rPr lang="en-US" dirty="0" smtClean="0"/>
            </a:br>
            <a:r>
              <a:rPr lang="en-US" dirty="0" smtClean="0"/>
              <a:t>- Verify that no cardholder data is required when HTTPS does not appear in the URL.</a:t>
            </a:r>
          </a:p>
          <a:p>
            <a:r>
              <a:rPr lang="en-US" dirty="0" smtClean="0"/>
              <a:t>Select a sample of transactions as they are received and observe transactions as they occur to verify that cardholder data is encrypted during transit.</a:t>
            </a:r>
          </a:p>
          <a:p>
            <a:r>
              <a:rPr lang="en-US" dirty="0" smtClean="0"/>
              <a:t>Verify that only trusted SSL/TLS keys/certificates are accepted.</a:t>
            </a:r>
          </a:p>
          <a:p>
            <a:r>
              <a:rPr lang="en-US" dirty="0" smtClean="0"/>
              <a:t>Verify that the proper encryption strength is implemented for the encryption methodology in use.</a:t>
            </a:r>
            <a:br>
              <a:rPr lang="en-US" dirty="0" smtClean="0"/>
            </a:br>
            <a:r>
              <a:rPr lang="en-US" dirty="0" smtClean="0"/>
              <a:t>(Check vendor recommendations/best practices.)</a:t>
            </a:r>
          </a:p>
          <a:p>
            <a:endParaRPr lang="en-US" dirty="0" smtClean="0"/>
          </a:p>
          <a:p>
            <a:r>
              <a:rPr lang="en-US" dirty="0" smtClean="0"/>
              <a:t>Typically, compliant entities have a year grace period to meet the new requirement.</a:t>
            </a:r>
          </a:p>
          <a:p>
            <a:endParaRPr lang="en-US" dirty="0" smtClean="0"/>
          </a:p>
          <a:p>
            <a:r>
              <a:rPr lang="en-US" sz="1200" b="1" kern="1200" cap="all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Transmission confidentiality and Integrity (SC-8) 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information system protects the [</a:t>
            </a:r>
            <a:r>
              <a:rPr lang="en-US" sz="120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FedRAMP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Assignment: confidentiality AND integrity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] of transmitted information.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2775F0-F140-2E45-A76A-EFA493560E4A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115431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PCI Compliance:</a:t>
            </a:r>
          </a:p>
          <a:p>
            <a:r>
              <a:rPr lang="en-US" dirty="0" smtClean="0"/>
              <a:t>A secure connection between the customer’s browser and the web server</a:t>
            </a:r>
          </a:p>
          <a:p>
            <a:r>
              <a:rPr lang="en-US" dirty="0" smtClean="0"/>
              <a:t>Validation that the Website operators are a legitimate, legally accountable organization</a:t>
            </a:r>
          </a:p>
          <a:p>
            <a:r>
              <a:rPr lang="en-US" dirty="0" smtClean="0"/>
              <a:t>Use strong cryptography and security protocols such as SSL/TLS or IPSEC to safeguard sensitive cardholder data during transmission over open, public networks.</a:t>
            </a:r>
          </a:p>
          <a:p>
            <a:r>
              <a:rPr lang="en-US" dirty="0" smtClean="0"/>
              <a:t>Verify the use of encryption (for example, SSL/TLS or IPSEC) wherever cardholder data is transmitted or</a:t>
            </a:r>
            <a:br>
              <a:rPr lang="en-US" dirty="0" smtClean="0"/>
            </a:br>
            <a:r>
              <a:rPr lang="en-US" dirty="0" smtClean="0"/>
              <a:t>received over open, public networks</a:t>
            </a:r>
          </a:p>
          <a:p>
            <a:r>
              <a:rPr lang="en-US" dirty="0" smtClean="0"/>
              <a:t>Verify that strong encryption is used during data transmission</a:t>
            </a:r>
          </a:p>
          <a:p>
            <a:r>
              <a:rPr lang="en-US" dirty="0" smtClean="0"/>
              <a:t>For SSL implementations:</a:t>
            </a:r>
            <a:br>
              <a:rPr lang="en-US" dirty="0" smtClean="0"/>
            </a:br>
            <a:r>
              <a:rPr lang="en-US" dirty="0" smtClean="0"/>
              <a:t>- Verify that the server supports the latest patched versions.</a:t>
            </a:r>
            <a:br>
              <a:rPr lang="en-US" dirty="0" smtClean="0"/>
            </a:br>
            <a:r>
              <a:rPr lang="en-US" dirty="0" smtClean="0"/>
              <a:t>- Verify that HTTPS appears as a part of the browser Universal Record Locator (URL).</a:t>
            </a:r>
            <a:br>
              <a:rPr lang="en-US" dirty="0" smtClean="0"/>
            </a:br>
            <a:r>
              <a:rPr lang="en-US" dirty="0" smtClean="0"/>
              <a:t>- Verify that no cardholder data is required when HTTPS does not appear in the URL.</a:t>
            </a:r>
          </a:p>
          <a:p>
            <a:r>
              <a:rPr lang="en-US" dirty="0" smtClean="0"/>
              <a:t>Select a sample of transactions as they are received and observe transactions as they occur to verify that cardholder data is encrypted during transit.</a:t>
            </a:r>
          </a:p>
          <a:p>
            <a:r>
              <a:rPr lang="en-US" dirty="0" smtClean="0"/>
              <a:t>Verify that only trusted SSL/TLS keys/certificates are accepted.</a:t>
            </a:r>
          </a:p>
          <a:p>
            <a:r>
              <a:rPr lang="en-US" dirty="0" smtClean="0"/>
              <a:t>Verify that the proper encryption strength is implemented for the encryption methodology in use.</a:t>
            </a:r>
            <a:br>
              <a:rPr lang="en-US" dirty="0" smtClean="0"/>
            </a:br>
            <a:r>
              <a:rPr lang="en-US" dirty="0" smtClean="0"/>
              <a:t>(Check vendor recommendations/best practices.)</a:t>
            </a:r>
          </a:p>
          <a:p>
            <a:endParaRPr lang="en-US" dirty="0" smtClean="0"/>
          </a:p>
          <a:p>
            <a:r>
              <a:rPr lang="en-US" dirty="0" smtClean="0"/>
              <a:t>Typically, compliant entities have a year grace period to meet the new requirement.</a:t>
            </a:r>
          </a:p>
          <a:p>
            <a:endParaRPr lang="en-US" dirty="0" smtClean="0"/>
          </a:p>
          <a:p>
            <a:r>
              <a:rPr lang="en-US" sz="1200" b="1" kern="1200" cap="all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Transmission confidentiality and Integrity (SC-8) 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information system protects the [</a:t>
            </a:r>
            <a:r>
              <a:rPr lang="en-US" sz="120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FedRAMP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Assignment: confidentiality AND integrity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] of transmitted information.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2775F0-F140-2E45-A76A-EFA493560E4A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11543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PCI Compliance:</a:t>
            </a:r>
          </a:p>
          <a:p>
            <a:r>
              <a:rPr lang="en-US" dirty="0" smtClean="0"/>
              <a:t>A secure connection between the customer’s browser and the web server</a:t>
            </a:r>
          </a:p>
          <a:p>
            <a:r>
              <a:rPr lang="en-US" dirty="0" smtClean="0"/>
              <a:t>Validation that the Website operators are a legitimate, legally accountable organization</a:t>
            </a:r>
          </a:p>
          <a:p>
            <a:r>
              <a:rPr lang="en-US" dirty="0" smtClean="0"/>
              <a:t>Use strong cryptography and security protocols such as SSL/TLS or IPSEC to safeguard sensitive cardholder data during transmission over open, public networks.</a:t>
            </a:r>
          </a:p>
          <a:p>
            <a:r>
              <a:rPr lang="en-US" dirty="0" smtClean="0"/>
              <a:t>Verify the use of encryption (for example, SSL/TLS or IPSEC) wherever cardholder data is transmitted or</a:t>
            </a:r>
            <a:br>
              <a:rPr lang="en-US" dirty="0" smtClean="0"/>
            </a:br>
            <a:r>
              <a:rPr lang="en-US" dirty="0" smtClean="0"/>
              <a:t>received over open, public networks</a:t>
            </a:r>
          </a:p>
          <a:p>
            <a:r>
              <a:rPr lang="en-US" dirty="0" smtClean="0"/>
              <a:t>Verify that strong encryption is used during data transmission</a:t>
            </a:r>
          </a:p>
          <a:p>
            <a:r>
              <a:rPr lang="en-US" dirty="0" smtClean="0"/>
              <a:t>For SSL implementations:</a:t>
            </a:r>
            <a:br>
              <a:rPr lang="en-US" dirty="0" smtClean="0"/>
            </a:br>
            <a:r>
              <a:rPr lang="en-US" dirty="0" smtClean="0"/>
              <a:t>- Verify that the server supports the latest patched versions.</a:t>
            </a:r>
            <a:br>
              <a:rPr lang="en-US" dirty="0" smtClean="0"/>
            </a:br>
            <a:r>
              <a:rPr lang="en-US" dirty="0" smtClean="0"/>
              <a:t>- Verify that HTTPS appears as a part of the browser Universal Record Locator (URL).</a:t>
            </a:r>
            <a:br>
              <a:rPr lang="en-US" dirty="0" smtClean="0"/>
            </a:br>
            <a:r>
              <a:rPr lang="en-US" dirty="0" smtClean="0"/>
              <a:t>- Verify that no cardholder data is required when HTTPS does not appear in the URL.</a:t>
            </a:r>
          </a:p>
          <a:p>
            <a:r>
              <a:rPr lang="en-US" dirty="0" smtClean="0"/>
              <a:t>Select a sample of transactions as they are received and observe transactions as they occur to verify that cardholder data is encrypted during transit.</a:t>
            </a:r>
          </a:p>
          <a:p>
            <a:r>
              <a:rPr lang="en-US" dirty="0" smtClean="0"/>
              <a:t>Verify that only trusted SSL/TLS keys/certificates are accepted.</a:t>
            </a:r>
          </a:p>
          <a:p>
            <a:r>
              <a:rPr lang="en-US" dirty="0" smtClean="0"/>
              <a:t>Verify that the proper encryption strength is implemented for the encryption methodology in use.</a:t>
            </a:r>
            <a:br>
              <a:rPr lang="en-US" dirty="0" smtClean="0"/>
            </a:br>
            <a:r>
              <a:rPr lang="en-US" dirty="0" smtClean="0"/>
              <a:t>(Check vendor recommendations/best practices.)</a:t>
            </a:r>
          </a:p>
          <a:p>
            <a:endParaRPr lang="en-US" dirty="0" smtClean="0"/>
          </a:p>
          <a:p>
            <a:r>
              <a:rPr lang="en-US" dirty="0" smtClean="0"/>
              <a:t>Typically, compliant entities have a year grace period to meet the new requirement.</a:t>
            </a:r>
          </a:p>
          <a:p>
            <a:endParaRPr lang="en-US" dirty="0" smtClean="0"/>
          </a:p>
          <a:p>
            <a:r>
              <a:rPr lang="en-US" sz="1200" b="1" kern="1200" cap="all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Transmission confidentiality and Integrity (SC-8) 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information system protects the [</a:t>
            </a:r>
            <a:r>
              <a:rPr lang="en-US" sz="120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FedRAMP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Assignment: confidentiality AND integrity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] of transmitted information.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2775F0-F140-2E45-A76A-EFA493560E4A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115431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PCI Compliance:</a:t>
            </a:r>
          </a:p>
          <a:p>
            <a:r>
              <a:rPr lang="en-US" dirty="0" smtClean="0"/>
              <a:t>A secure connection between the customer’s browser and the web server</a:t>
            </a:r>
          </a:p>
          <a:p>
            <a:r>
              <a:rPr lang="en-US" dirty="0" smtClean="0"/>
              <a:t>Validation that the Website operators are a legitimate, legally accountable organization</a:t>
            </a:r>
          </a:p>
          <a:p>
            <a:r>
              <a:rPr lang="en-US" dirty="0" smtClean="0"/>
              <a:t>Use strong cryptography and security protocols such as SSL/TLS or IPSEC to safeguard sensitive cardholder data during transmission over open, public networks.</a:t>
            </a:r>
          </a:p>
          <a:p>
            <a:r>
              <a:rPr lang="en-US" dirty="0" smtClean="0"/>
              <a:t>Verify the use of encryption (for example, SSL/TLS or IPSEC) wherever cardholder data is transmitted or</a:t>
            </a:r>
            <a:br>
              <a:rPr lang="en-US" dirty="0" smtClean="0"/>
            </a:br>
            <a:r>
              <a:rPr lang="en-US" dirty="0" smtClean="0"/>
              <a:t>received over open, public networks</a:t>
            </a:r>
          </a:p>
          <a:p>
            <a:r>
              <a:rPr lang="en-US" dirty="0" smtClean="0"/>
              <a:t>Verify that strong encryption is used during data transmission</a:t>
            </a:r>
          </a:p>
          <a:p>
            <a:r>
              <a:rPr lang="en-US" dirty="0" smtClean="0"/>
              <a:t>For SSL implementations:</a:t>
            </a:r>
            <a:br>
              <a:rPr lang="en-US" dirty="0" smtClean="0"/>
            </a:br>
            <a:r>
              <a:rPr lang="en-US" dirty="0" smtClean="0"/>
              <a:t>- Verify that the server supports the latest patched versions.</a:t>
            </a:r>
            <a:br>
              <a:rPr lang="en-US" dirty="0" smtClean="0"/>
            </a:br>
            <a:r>
              <a:rPr lang="en-US" dirty="0" smtClean="0"/>
              <a:t>- Verify that HTTPS appears as a part of the browser Universal Record Locator (URL).</a:t>
            </a:r>
            <a:br>
              <a:rPr lang="en-US" dirty="0" smtClean="0"/>
            </a:br>
            <a:r>
              <a:rPr lang="en-US" dirty="0" smtClean="0"/>
              <a:t>- Verify that no cardholder data is required when HTTPS does not appear in the URL.</a:t>
            </a:r>
          </a:p>
          <a:p>
            <a:r>
              <a:rPr lang="en-US" dirty="0" smtClean="0"/>
              <a:t>Select a sample of transactions as they are received and observe transactions as they occur to verify that cardholder data is encrypted during transit.</a:t>
            </a:r>
          </a:p>
          <a:p>
            <a:r>
              <a:rPr lang="en-US" dirty="0" smtClean="0"/>
              <a:t>Verify that only trusted SSL/TLS keys/certificates are accepted.</a:t>
            </a:r>
          </a:p>
          <a:p>
            <a:r>
              <a:rPr lang="en-US" dirty="0" smtClean="0"/>
              <a:t>Verify that the proper encryption strength is implemented for the encryption methodology in use.</a:t>
            </a:r>
            <a:br>
              <a:rPr lang="en-US" dirty="0" smtClean="0"/>
            </a:br>
            <a:r>
              <a:rPr lang="en-US" dirty="0" smtClean="0"/>
              <a:t>(Check vendor recommendations/best practices.)</a:t>
            </a:r>
          </a:p>
          <a:p>
            <a:endParaRPr lang="en-US" dirty="0" smtClean="0"/>
          </a:p>
          <a:p>
            <a:r>
              <a:rPr lang="en-US" dirty="0" smtClean="0"/>
              <a:t>Typically, compliant entities have a year grace period to meet the new requirement.</a:t>
            </a:r>
          </a:p>
          <a:p>
            <a:endParaRPr lang="en-US" dirty="0" smtClean="0"/>
          </a:p>
          <a:p>
            <a:r>
              <a:rPr lang="en-US" sz="1200" b="1" kern="1200" cap="all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Transmission confidentiality and Integrity (SC-8) 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information system protects the [</a:t>
            </a:r>
            <a:r>
              <a:rPr lang="en-US" sz="120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FedRAMP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Assignment: confidentiality AND integrity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] of transmitted information.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2775F0-F140-2E45-A76A-EFA493560E4A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115431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PCI Compliance:</a:t>
            </a:r>
          </a:p>
          <a:p>
            <a:r>
              <a:rPr lang="en-US" dirty="0" smtClean="0"/>
              <a:t>A secure connection between the customer’s browser and the web server</a:t>
            </a:r>
          </a:p>
          <a:p>
            <a:r>
              <a:rPr lang="en-US" dirty="0" smtClean="0"/>
              <a:t>Validation that the Website operators are a legitimate, legally accountable organization</a:t>
            </a:r>
          </a:p>
          <a:p>
            <a:r>
              <a:rPr lang="en-US" dirty="0" smtClean="0"/>
              <a:t>Use strong cryptography and security protocols such as SSL/TLS or IPSEC to safeguard sensitive cardholder data during transmission over open, public networks.</a:t>
            </a:r>
          </a:p>
          <a:p>
            <a:r>
              <a:rPr lang="en-US" dirty="0" smtClean="0"/>
              <a:t>Verify the use of encryption (for example, SSL/TLS or IPSEC) wherever cardholder data is transmitted or</a:t>
            </a:r>
            <a:br>
              <a:rPr lang="en-US" dirty="0" smtClean="0"/>
            </a:br>
            <a:r>
              <a:rPr lang="en-US" dirty="0" smtClean="0"/>
              <a:t>received over open, public networks</a:t>
            </a:r>
          </a:p>
          <a:p>
            <a:r>
              <a:rPr lang="en-US" dirty="0" smtClean="0"/>
              <a:t>Verify that strong encryption is used during data transmission</a:t>
            </a:r>
          </a:p>
          <a:p>
            <a:r>
              <a:rPr lang="en-US" dirty="0" smtClean="0"/>
              <a:t>For SSL implementations:</a:t>
            </a:r>
            <a:br>
              <a:rPr lang="en-US" dirty="0" smtClean="0"/>
            </a:br>
            <a:r>
              <a:rPr lang="en-US" dirty="0" smtClean="0"/>
              <a:t>- Verify that the server supports the latest patched versions.</a:t>
            </a:r>
            <a:br>
              <a:rPr lang="en-US" dirty="0" smtClean="0"/>
            </a:br>
            <a:r>
              <a:rPr lang="en-US" dirty="0" smtClean="0"/>
              <a:t>- Verify that HTTPS appears as a part of the browser Universal Record Locator (URL).</a:t>
            </a:r>
            <a:br>
              <a:rPr lang="en-US" dirty="0" smtClean="0"/>
            </a:br>
            <a:r>
              <a:rPr lang="en-US" dirty="0" smtClean="0"/>
              <a:t>- Verify that no cardholder data is required when HTTPS does not appear in the URL.</a:t>
            </a:r>
          </a:p>
          <a:p>
            <a:r>
              <a:rPr lang="en-US" dirty="0" smtClean="0"/>
              <a:t>Select a sample of transactions as they are received and observe transactions as they occur to verify that cardholder data is encrypted during transit.</a:t>
            </a:r>
          </a:p>
          <a:p>
            <a:r>
              <a:rPr lang="en-US" dirty="0" smtClean="0"/>
              <a:t>Verify that only trusted SSL/TLS keys/certificates are accepted.</a:t>
            </a:r>
          </a:p>
          <a:p>
            <a:r>
              <a:rPr lang="en-US" dirty="0" smtClean="0"/>
              <a:t>Verify that the proper encryption strength is implemented for the encryption methodology in use.</a:t>
            </a:r>
            <a:br>
              <a:rPr lang="en-US" dirty="0" smtClean="0"/>
            </a:br>
            <a:r>
              <a:rPr lang="en-US" dirty="0" smtClean="0"/>
              <a:t>(Check vendor recommendations/best practices.)</a:t>
            </a:r>
          </a:p>
          <a:p>
            <a:endParaRPr lang="en-US" dirty="0" smtClean="0"/>
          </a:p>
          <a:p>
            <a:r>
              <a:rPr lang="en-US" dirty="0" smtClean="0"/>
              <a:t>Typically, compliant entities have a year grace period to meet the new requirement.</a:t>
            </a:r>
          </a:p>
          <a:p>
            <a:endParaRPr lang="en-US" dirty="0" smtClean="0"/>
          </a:p>
          <a:p>
            <a:r>
              <a:rPr lang="en-US" sz="1200" b="1" kern="1200" cap="all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Transmission confidentiality and Integrity (SC-8) 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information system protects the [</a:t>
            </a:r>
            <a:r>
              <a:rPr lang="en-US" sz="120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FedRAMP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Assignment: confidentiality AND integrity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] of transmitted information.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2775F0-F140-2E45-A76A-EFA493560E4A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115431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PCI Compliance:</a:t>
            </a:r>
          </a:p>
          <a:p>
            <a:r>
              <a:rPr lang="en-US" dirty="0" smtClean="0"/>
              <a:t>A secure connection between the customer’s browser and the web server</a:t>
            </a:r>
          </a:p>
          <a:p>
            <a:r>
              <a:rPr lang="en-US" dirty="0" smtClean="0"/>
              <a:t>Validation that the Website operators are a legitimate, legally accountable organization</a:t>
            </a:r>
          </a:p>
          <a:p>
            <a:r>
              <a:rPr lang="en-US" dirty="0" smtClean="0"/>
              <a:t>Use strong cryptography and security protocols such as SSL/TLS or IPSEC to safeguard sensitive cardholder data during transmission over open, public networks.</a:t>
            </a:r>
          </a:p>
          <a:p>
            <a:r>
              <a:rPr lang="en-US" dirty="0" smtClean="0"/>
              <a:t>Verify the use of encryption (for example, SSL/TLS or IPSEC) wherever cardholder data is transmitted or</a:t>
            </a:r>
            <a:br>
              <a:rPr lang="en-US" dirty="0" smtClean="0"/>
            </a:br>
            <a:r>
              <a:rPr lang="en-US" dirty="0" smtClean="0"/>
              <a:t>received over open, public networks</a:t>
            </a:r>
          </a:p>
          <a:p>
            <a:r>
              <a:rPr lang="en-US" dirty="0" smtClean="0"/>
              <a:t>Verify that strong encryption is used during data transmission</a:t>
            </a:r>
          </a:p>
          <a:p>
            <a:r>
              <a:rPr lang="en-US" dirty="0" smtClean="0"/>
              <a:t>For SSL implementations:</a:t>
            </a:r>
            <a:br>
              <a:rPr lang="en-US" dirty="0" smtClean="0"/>
            </a:br>
            <a:r>
              <a:rPr lang="en-US" dirty="0" smtClean="0"/>
              <a:t>- Verify that the server supports the latest patched versions.</a:t>
            </a:r>
            <a:br>
              <a:rPr lang="en-US" dirty="0" smtClean="0"/>
            </a:br>
            <a:r>
              <a:rPr lang="en-US" dirty="0" smtClean="0"/>
              <a:t>- Verify that HTTPS appears as a part of the browser Universal Record Locator (URL).</a:t>
            </a:r>
            <a:br>
              <a:rPr lang="en-US" dirty="0" smtClean="0"/>
            </a:br>
            <a:r>
              <a:rPr lang="en-US" dirty="0" smtClean="0"/>
              <a:t>- Verify that no cardholder data is required when HTTPS does not appear in the URL.</a:t>
            </a:r>
          </a:p>
          <a:p>
            <a:r>
              <a:rPr lang="en-US" dirty="0" smtClean="0"/>
              <a:t>Select a sample of transactions as they are received and observe transactions as they occur to verify that cardholder data is encrypted during transit.</a:t>
            </a:r>
          </a:p>
          <a:p>
            <a:r>
              <a:rPr lang="en-US" dirty="0" smtClean="0"/>
              <a:t>Verify that only trusted SSL/TLS keys/certificates are accepted.</a:t>
            </a:r>
          </a:p>
          <a:p>
            <a:r>
              <a:rPr lang="en-US" dirty="0" smtClean="0"/>
              <a:t>Verify that the proper encryption strength is implemented for the encryption methodology in use.</a:t>
            </a:r>
            <a:br>
              <a:rPr lang="en-US" dirty="0" smtClean="0"/>
            </a:br>
            <a:r>
              <a:rPr lang="en-US" dirty="0" smtClean="0"/>
              <a:t>(Check vendor recommendations/best practices.)</a:t>
            </a:r>
          </a:p>
          <a:p>
            <a:endParaRPr lang="en-US" dirty="0" smtClean="0"/>
          </a:p>
          <a:p>
            <a:r>
              <a:rPr lang="en-US" dirty="0" smtClean="0"/>
              <a:t>Typically, compliant entities have a year grace period to meet the new requirement.</a:t>
            </a:r>
          </a:p>
          <a:p>
            <a:endParaRPr lang="en-US" dirty="0" smtClean="0"/>
          </a:p>
          <a:p>
            <a:r>
              <a:rPr lang="en-US" sz="1200" b="1" kern="1200" cap="all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Transmission confidentiality and Integrity (SC-8) 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information system protects the [</a:t>
            </a:r>
            <a:r>
              <a:rPr lang="en-US" sz="120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FedRAMP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Assignment: confidentiality AND integrity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] of transmitted information.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2775F0-F140-2E45-A76A-EFA493560E4A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115431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PCI Compliance:</a:t>
            </a:r>
          </a:p>
          <a:p>
            <a:r>
              <a:rPr lang="en-US" dirty="0" smtClean="0"/>
              <a:t>A secure connection between the customer’s browser and the web server</a:t>
            </a:r>
          </a:p>
          <a:p>
            <a:r>
              <a:rPr lang="en-US" dirty="0" smtClean="0"/>
              <a:t>Validation that the Website operators are a legitimate, legally accountable organization</a:t>
            </a:r>
          </a:p>
          <a:p>
            <a:r>
              <a:rPr lang="en-US" dirty="0" smtClean="0"/>
              <a:t>Use strong cryptography and security protocols such as SSL/TLS or IPSEC to safeguard sensitive cardholder data during transmission over open, public networks.</a:t>
            </a:r>
          </a:p>
          <a:p>
            <a:r>
              <a:rPr lang="en-US" dirty="0" smtClean="0"/>
              <a:t>Verify the use of encryption (for example, SSL/TLS or IPSEC) wherever cardholder data is transmitted or</a:t>
            </a:r>
            <a:br>
              <a:rPr lang="en-US" dirty="0" smtClean="0"/>
            </a:br>
            <a:r>
              <a:rPr lang="en-US" dirty="0" smtClean="0"/>
              <a:t>received over open, public networks</a:t>
            </a:r>
          </a:p>
          <a:p>
            <a:r>
              <a:rPr lang="en-US" dirty="0" smtClean="0"/>
              <a:t>Verify that strong encryption is used during data transmission</a:t>
            </a:r>
          </a:p>
          <a:p>
            <a:r>
              <a:rPr lang="en-US" dirty="0" smtClean="0"/>
              <a:t>For SSL implementations:</a:t>
            </a:r>
            <a:br>
              <a:rPr lang="en-US" dirty="0" smtClean="0"/>
            </a:br>
            <a:r>
              <a:rPr lang="en-US" dirty="0" smtClean="0"/>
              <a:t>- Verify that the server supports the latest patched versions.</a:t>
            </a:r>
            <a:br>
              <a:rPr lang="en-US" dirty="0" smtClean="0"/>
            </a:br>
            <a:r>
              <a:rPr lang="en-US" dirty="0" smtClean="0"/>
              <a:t>- Verify that HTTPS appears as a part of the browser Universal Record Locator (URL).</a:t>
            </a:r>
            <a:br>
              <a:rPr lang="en-US" dirty="0" smtClean="0"/>
            </a:br>
            <a:r>
              <a:rPr lang="en-US" dirty="0" smtClean="0"/>
              <a:t>- Verify that no cardholder data is required when HTTPS does not appear in the URL.</a:t>
            </a:r>
          </a:p>
          <a:p>
            <a:r>
              <a:rPr lang="en-US" dirty="0" smtClean="0"/>
              <a:t>Select a sample of transactions as they are received and observe transactions as they occur to verify that cardholder data is encrypted during transit.</a:t>
            </a:r>
          </a:p>
          <a:p>
            <a:r>
              <a:rPr lang="en-US" dirty="0" smtClean="0"/>
              <a:t>Verify that only trusted SSL/TLS keys/certificates are accepted.</a:t>
            </a:r>
          </a:p>
          <a:p>
            <a:r>
              <a:rPr lang="en-US" dirty="0" smtClean="0"/>
              <a:t>Verify that the proper encryption strength is implemented for the encryption methodology in use.</a:t>
            </a:r>
            <a:br>
              <a:rPr lang="en-US" dirty="0" smtClean="0"/>
            </a:br>
            <a:r>
              <a:rPr lang="en-US" dirty="0" smtClean="0"/>
              <a:t>(Check vendor recommendations/best practices.)</a:t>
            </a:r>
          </a:p>
          <a:p>
            <a:endParaRPr lang="en-US" dirty="0" smtClean="0"/>
          </a:p>
          <a:p>
            <a:r>
              <a:rPr lang="en-US" dirty="0" smtClean="0"/>
              <a:t>Typically, compliant entities have a year grace period to meet the new requirement.</a:t>
            </a:r>
          </a:p>
          <a:p>
            <a:endParaRPr lang="en-US" dirty="0" smtClean="0"/>
          </a:p>
          <a:p>
            <a:r>
              <a:rPr lang="en-US" sz="1200" b="1" kern="1200" cap="all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Transmission confidentiality and Integrity (SC-8) 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information system protects the [</a:t>
            </a:r>
            <a:r>
              <a:rPr lang="en-US" sz="120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FedRAMP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Assignment: confidentiality AND integrity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] of transmitted information.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2775F0-F140-2E45-A76A-EFA493560E4A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115431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PCI Compliance:</a:t>
            </a:r>
          </a:p>
          <a:p>
            <a:r>
              <a:rPr lang="en-US" dirty="0" smtClean="0"/>
              <a:t>A secure connection between the customer’s browser and the web server</a:t>
            </a:r>
          </a:p>
          <a:p>
            <a:r>
              <a:rPr lang="en-US" dirty="0" smtClean="0"/>
              <a:t>Validation that the Website operators are a legitimate, legally accountable organization</a:t>
            </a:r>
          </a:p>
          <a:p>
            <a:r>
              <a:rPr lang="en-US" dirty="0" smtClean="0"/>
              <a:t>Use strong cryptography and security protocols such as SSL/TLS or IPSEC to safeguard sensitive cardholder data during transmission over open, public networks.</a:t>
            </a:r>
          </a:p>
          <a:p>
            <a:r>
              <a:rPr lang="en-US" dirty="0" smtClean="0"/>
              <a:t>Verify the use of encryption (for example, SSL/TLS or IPSEC) wherever cardholder data is transmitted or</a:t>
            </a:r>
            <a:br>
              <a:rPr lang="en-US" dirty="0" smtClean="0"/>
            </a:br>
            <a:r>
              <a:rPr lang="en-US" dirty="0" smtClean="0"/>
              <a:t>received over open, public networks</a:t>
            </a:r>
          </a:p>
          <a:p>
            <a:r>
              <a:rPr lang="en-US" dirty="0" smtClean="0"/>
              <a:t>Verify that strong encryption is used during data transmission</a:t>
            </a:r>
          </a:p>
          <a:p>
            <a:r>
              <a:rPr lang="en-US" dirty="0" smtClean="0"/>
              <a:t>For SSL implementations:</a:t>
            </a:r>
            <a:br>
              <a:rPr lang="en-US" dirty="0" smtClean="0"/>
            </a:br>
            <a:r>
              <a:rPr lang="en-US" dirty="0" smtClean="0"/>
              <a:t>- Verify that the server supports the latest patched versions.</a:t>
            </a:r>
            <a:br>
              <a:rPr lang="en-US" dirty="0" smtClean="0"/>
            </a:br>
            <a:r>
              <a:rPr lang="en-US" dirty="0" smtClean="0"/>
              <a:t>- Verify that HTTPS appears as a part of the browser Universal Record Locator (URL).</a:t>
            </a:r>
            <a:br>
              <a:rPr lang="en-US" dirty="0" smtClean="0"/>
            </a:br>
            <a:r>
              <a:rPr lang="en-US" dirty="0" smtClean="0"/>
              <a:t>- Verify that no cardholder data is required when HTTPS does not appear in the URL.</a:t>
            </a:r>
          </a:p>
          <a:p>
            <a:r>
              <a:rPr lang="en-US" dirty="0" smtClean="0"/>
              <a:t>Select a sample of transactions as they are received and observe transactions as they occur to verify that cardholder data is encrypted during transit.</a:t>
            </a:r>
          </a:p>
          <a:p>
            <a:r>
              <a:rPr lang="en-US" dirty="0" smtClean="0"/>
              <a:t>Verify that only trusted SSL/TLS keys/certificates are accepted.</a:t>
            </a:r>
          </a:p>
          <a:p>
            <a:r>
              <a:rPr lang="en-US" dirty="0" smtClean="0"/>
              <a:t>Verify that the proper encryption strength is implemented for the encryption methodology in use.</a:t>
            </a:r>
            <a:br>
              <a:rPr lang="en-US" dirty="0" smtClean="0"/>
            </a:br>
            <a:r>
              <a:rPr lang="en-US" dirty="0" smtClean="0"/>
              <a:t>(Check vendor recommendations/best practices.)</a:t>
            </a:r>
          </a:p>
          <a:p>
            <a:endParaRPr lang="en-US" dirty="0" smtClean="0"/>
          </a:p>
          <a:p>
            <a:r>
              <a:rPr lang="en-US" dirty="0" smtClean="0"/>
              <a:t>Typically, compliant entities have a year grace period to meet the new requirement.</a:t>
            </a:r>
          </a:p>
          <a:p>
            <a:endParaRPr lang="en-US" dirty="0" smtClean="0"/>
          </a:p>
          <a:p>
            <a:r>
              <a:rPr lang="en-US" sz="1200" b="1" kern="1200" cap="all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Transmission confidentiality and Integrity (SC-8) 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information system protects the [</a:t>
            </a:r>
            <a:r>
              <a:rPr lang="en-US" sz="120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FedRAMP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Assignment: confidentiality AND integrity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] of transmitted information.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2775F0-F140-2E45-A76A-EFA493560E4A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115431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PCI Compliance:</a:t>
            </a:r>
          </a:p>
          <a:p>
            <a:r>
              <a:rPr lang="en-US" dirty="0" smtClean="0"/>
              <a:t>A secure connection between the customer’s browser and the web server</a:t>
            </a:r>
          </a:p>
          <a:p>
            <a:r>
              <a:rPr lang="en-US" dirty="0" smtClean="0"/>
              <a:t>Validation that the Website operators are a legitimate, legally accountable organization</a:t>
            </a:r>
          </a:p>
          <a:p>
            <a:r>
              <a:rPr lang="en-US" dirty="0" smtClean="0"/>
              <a:t>Use strong cryptography and security protocols such as SSL/TLS or IPSEC to safeguard sensitive cardholder data during transmission over open, public networks.</a:t>
            </a:r>
          </a:p>
          <a:p>
            <a:r>
              <a:rPr lang="en-US" dirty="0" smtClean="0"/>
              <a:t>Verify the use of encryption (for example, SSL/TLS or IPSEC) wherever cardholder data is transmitted or</a:t>
            </a:r>
            <a:br>
              <a:rPr lang="en-US" dirty="0" smtClean="0"/>
            </a:br>
            <a:r>
              <a:rPr lang="en-US" dirty="0" smtClean="0"/>
              <a:t>received over open, public networks</a:t>
            </a:r>
          </a:p>
          <a:p>
            <a:r>
              <a:rPr lang="en-US" dirty="0" smtClean="0"/>
              <a:t>Verify that strong encryption is used during data transmission</a:t>
            </a:r>
          </a:p>
          <a:p>
            <a:r>
              <a:rPr lang="en-US" dirty="0" smtClean="0"/>
              <a:t>For SSL implementations:</a:t>
            </a:r>
            <a:br>
              <a:rPr lang="en-US" dirty="0" smtClean="0"/>
            </a:br>
            <a:r>
              <a:rPr lang="en-US" dirty="0" smtClean="0"/>
              <a:t>- Verify that the server supports the latest patched versions.</a:t>
            </a:r>
            <a:br>
              <a:rPr lang="en-US" dirty="0" smtClean="0"/>
            </a:br>
            <a:r>
              <a:rPr lang="en-US" dirty="0" smtClean="0"/>
              <a:t>- Verify that HTTPS appears as a part of the browser Universal Record Locator (URL).</a:t>
            </a:r>
            <a:br>
              <a:rPr lang="en-US" dirty="0" smtClean="0"/>
            </a:br>
            <a:r>
              <a:rPr lang="en-US" dirty="0" smtClean="0"/>
              <a:t>- Verify that no cardholder data is required when HTTPS does not appear in the URL.</a:t>
            </a:r>
          </a:p>
          <a:p>
            <a:r>
              <a:rPr lang="en-US" dirty="0" smtClean="0"/>
              <a:t>Select a sample of transactions as they are received and observe transactions as they occur to verify that cardholder data is encrypted during transit.</a:t>
            </a:r>
          </a:p>
          <a:p>
            <a:r>
              <a:rPr lang="en-US" dirty="0" smtClean="0"/>
              <a:t>Verify that only trusted SSL/TLS keys/certificates are accepted.</a:t>
            </a:r>
          </a:p>
          <a:p>
            <a:r>
              <a:rPr lang="en-US" dirty="0" smtClean="0"/>
              <a:t>Verify that the proper encryption strength is implemented for the encryption methodology in use.</a:t>
            </a:r>
            <a:br>
              <a:rPr lang="en-US" dirty="0" smtClean="0"/>
            </a:br>
            <a:r>
              <a:rPr lang="en-US" dirty="0" smtClean="0"/>
              <a:t>(Check vendor recommendations/best practices.)</a:t>
            </a:r>
          </a:p>
          <a:p>
            <a:endParaRPr lang="en-US" dirty="0" smtClean="0"/>
          </a:p>
          <a:p>
            <a:r>
              <a:rPr lang="en-US" dirty="0" smtClean="0"/>
              <a:t>Typically, compliant entities have a year grace period to meet the new requirement.</a:t>
            </a:r>
          </a:p>
          <a:p>
            <a:endParaRPr lang="en-US" dirty="0" smtClean="0"/>
          </a:p>
          <a:p>
            <a:r>
              <a:rPr lang="en-US" sz="1200" b="1" kern="1200" cap="all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Transmission confidentiality and Integrity (SC-8) 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information system protects the [</a:t>
            </a:r>
            <a:r>
              <a:rPr lang="en-US" sz="120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FedRAMP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Assignment: confidentiality AND integrity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] of transmitted information.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2775F0-F140-2E45-A76A-EFA493560E4A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115431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PCI Compliance:</a:t>
            </a:r>
          </a:p>
          <a:p>
            <a:r>
              <a:rPr lang="en-US" dirty="0" smtClean="0"/>
              <a:t>A secure connection between the customer’s browser and the web server</a:t>
            </a:r>
          </a:p>
          <a:p>
            <a:r>
              <a:rPr lang="en-US" dirty="0" smtClean="0"/>
              <a:t>Validation that the Website operators are a legitimate, legally accountable organization</a:t>
            </a:r>
          </a:p>
          <a:p>
            <a:r>
              <a:rPr lang="en-US" dirty="0" smtClean="0"/>
              <a:t>Use strong cryptography and security protocols such as SSL/TLS or IPSEC to safeguard sensitive cardholder data during transmission over open, public networks.</a:t>
            </a:r>
          </a:p>
          <a:p>
            <a:r>
              <a:rPr lang="en-US" dirty="0" smtClean="0"/>
              <a:t>Verify the use of encryption (for example, SSL/TLS or IPSEC) wherever cardholder data is transmitted or</a:t>
            </a:r>
            <a:br>
              <a:rPr lang="en-US" dirty="0" smtClean="0"/>
            </a:br>
            <a:r>
              <a:rPr lang="en-US" dirty="0" smtClean="0"/>
              <a:t>received over open, public networks</a:t>
            </a:r>
          </a:p>
          <a:p>
            <a:r>
              <a:rPr lang="en-US" dirty="0" smtClean="0"/>
              <a:t>Verify that strong encryption is used during data transmission</a:t>
            </a:r>
          </a:p>
          <a:p>
            <a:r>
              <a:rPr lang="en-US" dirty="0" smtClean="0"/>
              <a:t>For SSL implementations:</a:t>
            </a:r>
            <a:br>
              <a:rPr lang="en-US" dirty="0" smtClean="0"/>
            </a:br>
            <a:r>
              <a:rPr lang="en-US" dirty="0" smtClean="0"/>
              <a:t>- Verify that the server supports the latest patched versions.</a:t>
            </a:r>
            <a:br>
              <a:rPr lang="en-US" dirty="0" smtClean="0"/>
            </a:br>
            <a:r>
              <a:rPr lang="en-US" dirty="0" smtClean="0"/>
              <a:t>- Verify that HTTPS appears as a part of the browser Universal Record Locator (URL).</a:t>
            </a:r>
            <a:br>
              <a:rPr lang="en-US" dirty="0" smtClean="0"/>
            </a:br>
            <a:r>
              <a:rPr lang="en-US" dirty="0" smtClean="0"/>
              <a:t>- Verify that no cardholder data is required when HTTPS does not appear in the URL.</a:t>
            </a:r>
          </a:p>
          <a:p>
            <a:r>
              <a:rPr lang="en-US" dirty="0" smtClean="0"/>
              <a:t>Select a sample of transactions as they are received and observe transactions as they occur to verify that cardholder data is encrypted during transit.</a:t>
            </a:r>
          </a:p>
          <a:p>
            <a:r>
              <a:rPr lang="en-US" dirty="0" smtClean="0"/>
              <a:t>Verify that only trusted SSL/TLS keys/certificates are accepted.</a:t>
            </a:r>
          </a:p>
          <a:p>
            <a:r>
              <a:rPr lang="en-US" dirty="0" smtClean="0"/>
              <a:t>Verify that the proper encryption strength is implemented for the encryption methodology in use.</a:t>
            </a:r>
            <a:br>
              <a:rPr lang="en-US" dirty="0" smtClean="0"/>
            </a:br>
            <a:r>
              <a:rPr lang="en-US" dirty="0" smtClean="0"/>
              <a:t>(Check vendor recommendations/best practices.)</a:t>
            </a:r>
          </a:p>
          <a:p>
            <a:endParaRPr lang="en-US" dirty="0" smtClean="0"/>
          </a:p>
          <a:p>
            <a:r>
              <a:rPr lang="en-US" dirty="0" smtClean="0"/>
              <a:t>Typically, compliant entities have a year grace period to meet the new requirement.</a:t>
            </a:r>
          </a:p>
          <a:p>
            <a:endParaRPr lang="en-US" dirty="0" smtClean="0"/>
          </a:p>
          <a:p>
            <a:r>
              <a:rPr lang="en-US" sz="1200" b="1" kern="1200" cap="all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Transmission confidentiality and Integrity (SC-8) 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information system protects the [</a:t>
            </a:r>
            <a:r>
              <a:rPr lang="en-US" sz="120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FedRAMP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Assignment: confidentiality AND integrity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] of transmitted information.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2775F0-F140-2E45-A76A-EFA493560E4A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115431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PCI Compliance:</a:t>
            </a:r>
          </a:p>
          <a:p>
            <a:r>
              <a:rPr lang="en-US" dirty="0" smtClean="0"/>
              <a:t>A secure connection between the customer’s browser and the web server</a:t>
            </a:r>
          </a:p>
          <a:p>
            <a:r>
              <a:rPr lang="en-US" dirty="0" smtClean="0"/>
              <a:t>Validation that the Website operators are a legitimate, legally accountable organization</a:t>
            </a:r>
          </a:p>
          <a:p>
            <a:r>
              <a:rPr lang="en-US" dirty="0" smtClean="0"/>
              <a:t>Use strong cryptography and security protocols such as SSL/TLS or IPSEC to safeguard sensitive cardholder data during transmission over open, public networks.</a:t>
            </a:r>
          </a:p>
          <a:p>
            <a:r>
              <a:rPr lang="en-US" dirty="0" smtClean="0"/>
              <a:t>Verify the use of encryption (for example, SSL/TLS or IPSEC) wherever cardholder data is transmitted or</a:t>
            </a:r>
            <a:br>
              <a:rPr lang="en-US" dirty="0" smtClean="0"/>
            </a:br>
            <a:r>
              <a:rPr lang="en-US" dirty="0" smtClean="0"/>
              <a:t>received over open, public networks</a:t>
            </a:r>
          </a:p>
          <a:p>
            <a:r>
              <a:rPr lang="en-US" dirty="0" smtClean="0"/>
              <a:t>Verify that strong encryption is used during data transmission</a:t>
            </a:r>
          </a:p>
          <a:p>
            <a:r>
              <a:rPr lang="en-US" dirty="0" smtClean="0"/>
              <a:t>For SSL implementations:</a:t>
            </a:r>
            <a:br>
              <a:rPr lang="en-US" dirty="0" smtClean="0"/>
            </a:br>
            <a:r>
              <a:rPr lang="en-US" dirty="0" smtClean="0"/>
              <a:t>- Verify that the server supports the latest patched versions.</a:t>
            </a:r>
            <a:br>
              <a:rPr lang="en-US" dirty="0" smtClean="0"/>
            </a:br>
            <a:r>
              <a:rPr lang="en-US" dirty="0" smtClean="0"/>
              <a:t>- Verify that HTTPS appears as a part of the browser Universal Record Locator (URL).</a:t>
            </a:r>
            <a:br>
              <a:rPr lang="en-US" dirty="0" smtClean="0"/>
            </a:br>
            <a:r>
              <a:rPr lang="en-US" dirty="0" smtClean="0"/>
              <a:t>- Verify that no cardholder data is required when HTTPS does not appear in the URL.</a:t>
            </a:r>
          </a:p>
          <a:p>
            <a:r>
              <a:rPr lang="en-US" dirty="0" smtClean="0"/>
              <a:t>Select a sample of transactions as they are received and observe transactions as they occur to verify that cardholder data is encrypted during transit.</a:t>
            </a:r>
          </a:p>
          <a:p>
            <a:r>
              <a:rPr lang="en-US" dirty="0" smtClean="0"/>
              <a:t>Verify that only trusted SSL/TLS keys/certificates are accepted.</a:t>
            </a:r>
          </a:p>
          <a:p>
            <a:r>
              <a:rPr lang="en-US" dirty="0" smtClean="0"/>
              <a:t>Verify that the proper encryption strength is implemented for the encryption methodology in use.</a:t>
            </a:r>
            <a:br>
              <a:rPr lang="en-US" dirty="0" smtClean="0"/>
            </a:br>
            <a:r>
              <a:rPr lang="en-US" dirty="0" smtClean="0"/>
              <a:t>(Check vendor recommendations/best practices.)</a:t>
            </a:r>
          </a:p>
          <a:p>
            <a:endParaRPr lang="en-US" dirty="0" smtClean="0"/>
          </a:p>
          <a:p>
            <a:r>
              <a:rPr lang="en-US" dirty="0" smtClean="0"/>
              <a:t>Typically, compliant entities have a year grace period to meet the new requirement.</a:t>
            </a:r>
          </a:p>
          <a:p>
            <a:endParaRPr lang="en-US" dirty="0" smtClean="0"/>
          </a:p>
          <a:p>
            <a:r>
              <a:rPr lang="en-US" sz="1200" b="1" kern="1200" cap="all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Transmission confidentiality and Integrity (SC-8) 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information system protects the [</a:t>
            </a:r>
            <a:r>
              <a:rPr lang="en-US" sz="120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FedRAMP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Assignment: confidentiality AND integrity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] of transmitted information.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2775F0-F140-2E45-A76A-EFA493560E4A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11543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PCI Compliance:</a:t>
            </a:r>
          </a:p>
          <a:p>
            <a:r>
              <a:rPr lang="en-US" dirty="0" smtClean="0"/>
              <a:t>A secure connection between the customer’s browser and the web server</a:t>
            </a:r>
          </a:p>
          <a:p>
            <a:r>
              <a:rPr lang="en-US" dirty="0" smtClean="0"/>
              <a:t>Validation that the Website operators are a legitimate, legally accountable organization</a:t>
            </a:r>
          </a:p>
          <a:p>
            <a:r>
              <a:rPr lang="en-US" dirty="0" smtClean="0"/>
              <a:t>Use strong cryptography and security protocols such as SSL/TLS or IPSEC to safeguard sensitive cardholder data during transmission over open, public networks.</a:t>
            </a:r>
          </a:p>
          <a:p>
            <a:r>
              <a:rPr lang="en-US" dirty="0" smtClean="0"/>
              <a:t>Verify the use of encryption (for example, SSL/TLS or IPSEC) wherever cardholder data is transmitted or</a:t>
            </a:r>
            <a:br>
              <a:rPr lang="en-US" dirty="0" smtClean="0"/>
            </a:br>
            <a:r>
              <a:rPr lang="en-US" dirty="0" smtClean="0"/>
              <a:t>received over open, public networks</a:t>
            </a:r>
          </a:p>
          <a:p>
            <a:r>
              <a:rPr lang="en-US" dirty="0" smtClean="0"/>
              <a:t>Verify that strong encryption is used during data transmission</a:t>
            </a:r>
          </a:p>
          <a:p>
            <a:r>
              <a:rPr lang="en-US" dirty="0" smtClean="0"/>
              <a:t>For SSL implementations:</a:t>
            </a:r>
            <a:br>
              <a:rPr lang="en-US" dirty="0" smtClean="0"/>
            </a:br>
            <a:r>
              <a:rPr lang="en-US" dirty="0" smtClean="0"/>
              <a:t>- Verify that the server supports the latest patched versions.</a:t>
            </a:r>
            <a:br>
              <a:rPr lang="en-US" dirty="0" smtClean="0"/>
            </a:br>
            <a:r>
              <a:rPr lang="en-US" dirty="0" smtClean="0"/>
              <a:t>- Verify that HTTPS appears as a part of the browser Universal Record Locator (URL).</a:t>
            </a:r>
            <a:br>
              <a:rPr lang="en-US" dirty="0" smtClean="0"/>
            </a:br>
            <a:r>
              <a:rPr lang="en-US" dirty="0" smtClean="0"/>
              <a:t>- Verify that no cardholder data is required when HTTPS does not appear in the URL.</a:t>
            </a:r>
          </a:p>
          <a:p>
            <a:r>
              <a:rPr lang="en-US" dirty="0" smtClean="0"/>
              <a:t>Select a sample of transactions as they are received and observe transactions as they occur to verify that cardholder data is encrypted during transit.</a:t>
            </a:r>
          </a:p>
          <a:p>
            <a:r>
              <a:rPr lang="en-US" dirty="0" smtClean="0"/>
              <a:t>Verify that only trusted SSL/TLS keys/certificates are accepted.</a:t>
            </a:r>
          </a:p>
          <a:p>
            <a:r>
              <a:rPr lang="en-US" dirty="0" smtClean="0"/>
              <a:t>Verify that the proper encryption strength is implemented for the encryption methodology in use.</a:t>
            </a:r>
            <a:br>
              <a:rPr lang="en-US" dirty="0" smtClean="0"/>
            </a:br>
            <a:r>
              <a:rPr lang="en-US" dirty="0" smtClean="0"/>
              <a:t>(Check vendor recommendations/best practices.)</a:t>
            </a:r>
          </a:p>
          <a:p>
            <a:endParaRPr lang="en-US" dirty="0" smtClean="0"/>
          </a:p>
          <a:p>
            <a:r>
              <a:rPr lang="en-US" dirty="0" smtClean="0"/>
              <a:t>Typically, compliant entities have a year grace period to meet the new requirement.</a:t>
            </a:r>
          </a:p>
          <a:p>
            <a:endParaRPr lang="en-US" dirty="0" smtClean="0"/>
          </a:p>
          <a:p>
            <a:r>
              <a:rPr lang="en-US" sz="1200" b="1" kern="1200" cap="all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Transmission confidentiality and Integrity (SC-8) 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information system protects the [</a:t>
            </a:r>
            <a:r>
              <a:rPr lang="en-US" sz="120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FedRAMP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Assignment: confidentiality AND integrity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] of transmitted information.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2775F0-F140-2E45-A76A-EFA493560E4A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11543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PCI Compliance:</a:t>
            </a:r>
          </a:p>
          <a:p>
            <a:r>
              <a:rPr lang="en-US" dirty="0" smtClean="0"/>
              <a:t>A secure connection between the customer’s browser and the web server</a:t>
            </a:r>
          </a:p>
          <a:p>
            <a:r>
              <a:rPr lang="en-US" dirty="0" smtClean="0"/>
              <a:t>Validation that the Website operators are a legitimate, legally accountable organization</a:t>
            </a:r>
          </a:p>
          <a:p>
            <a:r>
              <a:rPr lang="en-US" dirty="0" smtClean="0"/>
              <a:t>Use strong cryptography and security protocols such as SSL/TLS or IPSEC to safeguard sensitive cardholder data during transmission over open, public networks.</a:t>
            </a:r>
          </a:p>
          <a:p>
            <a:r>
              <a:rPr lang="en-US" dirty="0" smtClean="0"/>
              <a:t>Verify the use of encryption (for example, SSL/TLS or IPSEC) wherever cardholder data is transmitted or</a:t>
            </a:r>
            <a:br>
              <a:rPr lang="en-US" dirty="0" smtClean="0"/>
            </a:br>
            <a:r>
              <a:rPr lang="en-US" dirty="0" smtClean="0"/>
              <a:t>received over open, public networks</a:t>
            </a:r>
          </a:p>
          <a:p>
            <a:r>
              <a:rPr lang="en-US" dirty="0" smtClean="0"/>
              <a:t>Verify that strong encryption is used during data transmission</a:t>
            </a:r>
          </a:p>
          <a:p>
            <a:r>
              <a:rPr lang="en-US" dirty="0" smtClean="0"/>
              <a:t>For SSL implementations:</a:t>
            </a:r>
            <a:br>
              <a:rPr lang="en-US" dirty="0" smtClean="0"/>
            </a:br>
            <a:r>
              <a:rPr lang="en-US" dirty="0" smtClean="0"/>
              <a:t>- Verify that the server supports the latest patched versions.</a:t>
            </a:r>
            <a:br>
              <a:rPr lang="en-US" dirty="0" smtClean="0"/>
            </a:br>
            <a:r>
              <a:rPr lang="en-US" dirty="0" smtClean="0"/>
              <a:t>- Verify that HTTPS appears as a part of the browser Universal Record Locator (URL).</a:t>
            </a:r>
            <a:br>
              <a:rPr lang="en-US" dirty="0" smtClean="0"/>
            </a:br>
            <a:r>
              <a:rPr lang="en-US" dirty="0" smtClean="0"/>
              <a:t>- Verify that no cardholder data is required when HTTPS does not appear in the URL.</a:t>
            </a:r>
          </a:p>
          <a:p>
            <a:r>
              <a:rPr lang="en-US" dirty="0" smtClean="0"/>
              <a:t>Select a sample of transactions as they are received and observe transactions as they occur to verify that cardholder data is encrypted during transit.</a:t>
            </a:r>
          </a:p>
          <a:p>
            <a:r>
              <a:rPr lang="en-US" dirty="0" smtClean="0"/>
              <a:t>Verify that only trusted SSL/TLS keys/certificates are accepted.</a:t>
            </a:r>
          </a:p>
          <a:p>
            <a:r>
              <a:rPr lang="en-US" dirty="0" smtClean="0"/>
              <a:t>Verify that the proper encryption strength is implemented for the encryption methodology in use.</a:t>
            </a:r>
            <a:br>
              <a:rPr lang="en-US" dirty="0" smtClean="0"/>
            </a:br>
            <a:r>
              <a:rPr lang="en-US" dirty="0" smtClean="0"/>
              <a:t>(Check vendor recommendations/best practices.)</a:t>
            </a:r>
          </a:p>
          <a:p>
            <a:endParaRPr lang="en-US" dirty="0" smtClean="0"/>
          </a:p>
          <a:p>
            <a:r>
              <a:rPr lang="en-US" dirty="0" smtClean="0"/>
              <a:t>Typically, compliant entities have a year grace period to meet the new requirement.</a:t>
            </a:r>
          </a:p>
          <a:p>
            <a:endParaRPr lang="en-US" dirty="0" smtClean="0"/>
          </a:p>
          <a:p>
            <a:r>
              <a:rPr lang="en-US" sz="1200" b="1" kern="1200" cap="all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Transmission confidentiality and Integrity (SC-8) 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information system protects the [</a:t>
            </a:r>
            <a:r>
              <a:rPr lang="en-US" sz="120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FedRAMP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Assignment: confidentiality AND integrity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] of transmitted information.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2775F0-F140-2E45-A76A-EFA493560E4A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11543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PCI Compliance:</a:t>
            </a:r>
          </a:p>
          <a:p>
            <a:r>
              <a:rPr lang="en-US" dirty="0" smtClean="0"/>
              <a:t>A secure connection between the customer’s browser and the web server</a:t>
            </a:r>
          </a:p>
          <a:p>
            <a:r>
              <a:rPr lang="en-US" dirty="0" smtClean="0"/>
              <a:t>Validation that the Website operators are a legitimate, legally accountable organization</a:t>
            </a:r>
          </a:p>
          <a:p>
            <a:r>
              <a:rPr lang="en-US" dirty="0" smtClean="0"/>
              <a:t>Use strong cryptography and security protocols such as SSL/TLS or IPSEC to safeguard sensitive cardholder data during transmission over open, public networks.</a:t>
            </a:r>
          </a:p>
          <a:p>
            <a:r>
              <a:rPr lang="en-US" dirty="0" smtClean="0"/>
              <a:t>Verify the use of encryption (for example, SSL/TLS or IPSEC) wherever cardholder data is transmitted or</a:t>
            </a:r>
            <a:br>
              <a:rPr lang="en-US" dirty="0" smtClean="0"/>
            </a:br>
            <a:r>
              <a:rPr lang="en-US" dirty="0" smtClean="0"/>
              <a:t>received over open, public networks</a:t>
            </a:r>
          </a:p>
          <a:p>
            <a:r>
              <a:rPr lang="en-US" dirty="0" smtClean="0"/>
              <a:t>Verify that strong encryption is used during data transmission</a:t>
            </a:r>
          </a:p>
          <a:p>
            <a:r>
              <a:rPr lang="en-US" dirty="0" smtClean="0"/>
              <a:t>For SSL implementations:</a:t>
            </a:r>
            <a:br>
              <a:rPr lang="en-US" dirty="0" smtClean="0"/>
            </a:br>
            <a:r>
              <a:rPr lang="en-US" dirty="0" smtClean="0"/>
              <a:t>- Verify that the server supports the latest patched versions.</a:t>
            </a:r>
            <a:br>
              <a:rPr lang="en-US" dirty="0" smtClean="0"/>
            </a:br>
            <a:r>
              <a:rPr lang="en-US" dirty="0" smtClean="0"/>
              <a:t>- Verify that HTTPS appears as a part of the browser Universal Record Locator (URL).</a:t>
            </a:r>
            <a:br>
              <a:rPr lang="en-US" dirty="0" smtClean="0"/>
            </a:br>
            <a:r>
              <a:rPr lang="en-US" dirty="0" smtClean="0"/>
              <a:t>- Verify that no cardholder data is required when HTTPS does not appear in the URL.</a:t>
            </a:r>
          </a:p>
          <a:p>
            <a:r>
              <a:rPr lang="en-US" dirty="0" smtClean="0"/>
              <a:t>Select a sample of transactions as they are received and observe transactions as they occur to verify that cardholder data is encrypted during transit.</a:t>
            </a:r>
          </a:p>
          <a:p>
            <a:r>
              <a:rPr lang="en-US" dirty="0" smtClean="0"/>
              <a:t>Verify that only trusted SSL/TLS keys/certificates are accepted.</a:t>
            </a:r>
          </a:p>
          <a:p>
            <a:r>
              <a:rPr lang="en-US" dirty="0" smtClean="0"/>
              <a:t>Verify that the proper encryption strength is implemented for the encryption methodology in use.</a:t>
            </a:r>
            <a:br>
              <a:rPr lang="en-US" dirty="0" smtClean="0"/>
            </a:br>
            <a:r>
              <a:rPr lang="en-US" dirty="0" smtClean="0"/>
              <a:t>(Check vendor recommendations/best practices.)</a:t>
            </a:r>
          </a:p>
          <a:p>
            <a:endParaRPr lang="en-US" dirty="0" smtClean="0"/>
          </a:p>
          <a:p>
            <a:r>
              <a:rPr lang="en-US" dirty="0" smtClean="0"/>
              <a:t>Typically, compliant entities have a year grace period to meet the new requirement.</a:t>
            </a:r>
          </a:p>
          <a:p>
            <a:endParaRPr lang="en-US" dirty="0" smtClean="0"/>
          </a:p>
          <a:p>
            <a:r>
              <a:rPr lang="en-US" sz="1200" b="1" kern="1200" cap="all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Transmission confidentiality and Integrity (SC-8) 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information system protects the [</a:t>
            </a:r>
            <a:r>
              <a:rPr lang="en-US" sz="120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FedRAMP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Assignment: confidentiality AND integrity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] of transmitted information.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2775F0-F140-2E45-A76A-EFA493560E4A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11543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PCI Compliance:</a:t>
            </a:r>
          </a:p>
          <a:p>
            <a:r>
              <a:rPr lang="en-US" dirty="0" smtClean="0"/>
              <a:t>A secure connection between the customer’s browser and the web server</a:t>
            </a:r>
          </a:p>
          <a:p>
            <a:r>
              <a:rPr lang="en-US" dirty="0" smtClean="0"/>
              <a:t>Validation that the Website operators are a legitimate, legally accountable organization</a:t>
            </a:r>
          </a:p>
          <a:p>
            <a:r>
              <a:rPr lang="en-US" dirty="0" smtClean="0"/>
              <a:t>Use strong cryptography and security protocols such as SSL/TLS or IPSEC to safeguard sensitive cardholder data during transmission over open, public networks.</a:t>
            </a:r>
          </a:p>
          <a:p>
            <a:r>
              <a:rPr lang="en-US" dirty="0" smtClean="0"/>
              <a:t>Verify the use of encryption (for example, SSL/TLS or IPSEC) wherever cardholder data is transmitted or</a:t>
            </a:r>
            <a:br>
              <a:rPr lang="en-US" dirty="0" smtClean="0"/>
            </a:br>
            <a:r>
              <a:rPr lang="en-US" dirty="0" smtClean="0"/>
              <a:t>received over open, public networks</a:t>
            </a:r>
          </a:p>
          <a:p>
            <a:r>
              <a:rPr lang="en-US" dirty="0" smtClean="0"/>
              <a:t>Verify that strong encryption is used during data transmission</a:t>
            </a:r>
          </a:p>
          <a:p>
            <a:r>
              <a:rPr lang="en-US" dirty="0" smtClean="0"/>
              <a:t>For SSL implementations:</a:t>
            </a:r>
            <a:br>
              <a:rPr lang="en-US" dirty="0" smtClean="0"/>
            </a:br>
            <a:r>
              <a:rPr lang="en-US" dirty="0" smtClean="0"/>
              <a:t>- Verify that the server supports the latest patched versions.</a:t>
            </a:r>
            <a:br>
              <a:rPr lang="en-US" dirty="0" smtClean="0"/>
            </a:br>
            <a:r>
              <a:rPr lang="en-US" dirty="0" smtClean="0"/>
              <a:t>- Verify that HTTPS appears as a part of the browser Universal Record Locator (URL).</a:t>
            </a:r>
            <a:br>
              <a:rPr lang="en-US" dirty="0" smtClean="0"/>
            </a:br>
            <a:r>
              <a:rPr lang="en-US" dirty="0" smtClean="0"/>
              <a:t>- Verify that no cardholder data is required when HTTPS does not appear in the URL.</a:t>
            </a:r>
          </a:p>
          <a:p>
            <a:r>
              <a:rPr lang="en-US" dirty="0" smtClean="0"/>
              <a:t>Select a sample of transactions as they are received and observe transactions as they occur to verify that cardholder data is encrypted during transit.</a:t>
            </a:r>
          </a:p>
          <a:p>
            <a:r>
              <a:rPr lang="en-US" dirty="0" smtClean="0"/>
              <a:t>Verify that only trusted SSL/TLS keys/certificates are accepted.</a:t>
            </a:r>
          </a:p>
          <a:p>
            <a:r>
              <a:rPr lang="en-US" dirty="0" smtClean="0"/>
              <a:t>Verify that the proper encryption strength is implemented for the encryption methodology in use.</a:t>
            </a:r>
            <a:br>
              <a:rPr lang="en-US" dirty="0" smtClean="0"/>
            </a:br>
            <a:r>
              <a:rPr lang="en-US" dirty="0" smtClean="0"/>
              <a:t>(Check vendor recommendations/best practices.)</a:t>
            </a:r>
          </a:p>
          <a:p>
            <a:endParaRPr lang="en-US" dirty="0" smtClean="0"/>
          </a:p>
          <a:p>
            <a:r>
              <a:rPr lang="en-US" dirty="0" smtClean="0"/>
              <a:t>Typically, compliant entities have a year grace period to meet the new requirement.</a:t>
            </a:r>
          </a:p>
          <a:p>
            <a:endParaRPr lang="en-US" dirty="0" smtClean="0"/>
          </a:p>
          <a:p>
            <a:r>
              <a:rPr lang="en-US" sz="1200" b="1" kern="1200" cap="all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Transmission confidentiality and Integrity (SC-8) 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information system protects the [</a:t>
            </a:r>
            <a:r>
              <a:rPr lang="en-US" sz="120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FedRAMP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Assignment: confidentiality AND integrity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] of transmitted information.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2775F0-F140-2E45-A76A-EFA493560E4A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11543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PCI Compliance:</a:t>
            </a:r>
          </a:p>
          <a:p>
            <a:r>
              <a:rPr lang="en-US" dirty="0" smtClean="0"/>
              <a:t>A secure connection between the customer’s browser and the web server</a:t>
            </a:r>
          </a:p>
          <a:p>
            <a:r>
              <a:rPr lang="en-US" dirty="0" smtClean="0"/>
              <a:t>Validation that the Website operators are a legitimate, legally accountable organization</a:t>
            </a:r>
          </a:p>
          <a:p>
            <a:r>
              <a:rPr lang="en-US" dirty="0" smtClean="0"/>
              <a:t>Use strong cryptography and security protocols such as SSL/TLS or IPSEC to safeguard sensitive cardholder data during transmission over open, public networks.</a:t>
            </a:r>
          </a:p>
          <a:p>
            <a:r>
              <a:rPr lang="en-US" dirty="0" smtClean="0"/>
              <a:t>Verify the use of encryption (for example, SSL/TLS or IPSEC) wherever cardholder data is transmitted or</a:t>
            </a:r>
            <a:br>
              <a:rPr lang="en-US" dirty="0" smtClean="0"/>
            </a:br>
            <a:r>
              <a:rPr lang="en-US" dirty="0" smtClean="0"/>
              <a:t>received over open, public networks</a:t>
            </a:r>
          </a:p>
          <a:p>
            <a:r>
              <a:rPr lang="en-US" dirty="0" smtClean="0"/>
              <a:t>Verify that strong encryption is used during data transmission</a:t>
            </a:r>
          </a:p>
          <a:p>
            <a:r>
              <a:rPr lang="en-US" dirty="0" smtClean="0"/>
              <a:t>For SSL implementations:</a:t>
            </a:r>
            <a:br>
              <a:rPr lang="en-US" dirty="0" smtClean="0"/>
            </a:br>
            <a:r>
              <a:rPr lang="en-US" dirty="0" smtClean="0"/>
              <a:t>- Verify that the server supports the latest patched versions.</a:t>
            </a:r>
            <a:br>
              <a:rPr lang="en-US" dirty="0" smtClean="0"/>
            </a:br>
            <a:r>
              <a:rPr lang="en-US" dirty="0" smtClean="0"/>
              <a:t>- Verify that HTTPS appears as a part of the browser Universal Record Locator (URL).</a:t>
            </a:r>
            <a:br>
              <a:rPr lang="en-US" dirty="0" smtClean="0"/>
            </a:br>
            <a:r>
              <a:rPr lang="en-US" dirty="0" smtClean="0"/>
              <a:t>- Verify that no cardholder data is required when HTTPS does not appear in the URL.</a:t>
            </a:r>
          </a:p>
          <a:p>
            <a:r>
              <a:rPr lang="en-US" dirty="0" smtClean="0"/>
              <a:t>Select a sample of transactions as they are received and observe transactions as they occur to verify that cardholder data is encrypted during transit.</a:t>
            </a:r>
          </a:p>
          <a:p>
            <a:r>
              <a:rPr lang="en-US" dirty="0" smtClean="0"/>
              <a:t>Verify that only trusted SSL/TLS keys/certificates are accepted.</a:t>
            </a:r>
          </a:p>
          <a:p>
            <a:r>
              <a:rPr lang="en-US" dirty="0" smtClean="0"/>
              <a:t>Verify that the proper encryption strength is implemented for the encryption methodology in use.</a:t>
            </a:r>
            <a:br>
              <a:rPr lang="en-US" dirty="0" smtClean="0"/>
            </a:br>
            <a:r>
              <a:rPr lang="en-US" dirty="0" smtClean="0"/>
              <a:t>(Check vendor recommendations/best practices.)</a:t>
            </a:r>
          </a:p>
          <a:p>
            <a:endParaRPr lang="en-US" dirty="0" smtClean="0"/>
          </a:p>
          <a:p>
            <a:r>
              <a:rPr lang="en-US" dirty="0" smtClean="0"/>
              <a:t>Typically, compliant entities have a year grace period to meet the new requirement.</a:t>
            </a:r>
          </a:p>
          <a:p>
            <a:endParaRPr lang="en-US" dirty="0" smtClean="0"/>
          </a:p>
          <a:p>
            <a:r>
              <a:rPr lang="en-US" sz="1200" b="1" kern="1200" cap="all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Transmission confidentiality and Integrity (SC-8) 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information system protects the [</a:t>
            </a:r>
            <a:r>
              <a:rPr lang="en-US" sz="120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FedRAMP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Assignment: confidentiality AND integrity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] of transmitted information.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2775F0-F140-2E45-A76A-EFA493560E4A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11543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PCI Compliance:</a:t>
            </a:r>
          </a:p>
          <a:p>
            <a:r>
              <a:rPr lang="en-US" dirty="0" smtClean="0"/>
              <a:t>A secure connection between the customer’s browser and the web server</a:t>
            </a:r>
          </a:p>
          <a:p>
            <a:r>
              <a:rPr lang="en-US" dirty="0" smtClean="0"/>
              <a:t>Validation that the Website operators are a legitimate, legally accountable organization</a:t>
            </a:r>
          </a:p>
          <a:p>
            <a:r>
              <a:rPr lang="en-US" dirty="0" smtClean="0"/>
              <a:t>Use strong cryptography and security protocols such as SSL/TLS or IPSEC to safeguard sensitive cardholder data during transmission over open, public networks.</a:t>
            </a:r>
          </a:p>
          <a:p>
            <a:r>
              <a:rPr lang="en-US" dirty="0" smtClean="0"/>
              <a:t>Verify the use of encryption (for example, SSL/TLS or IPSEC) wherever cardholder data is transmitted or</a:t>
            </a:r>
            <a:br>
              <a:rPr lang="en-US" dirty="0" smtClean="0"/>
            </a:br>
            <a:r>
              <a:rPr lang="en-US" dirty="0" smtClean="0"/>
              <a:t>received over open, public networks</a:t>
            </a:r>
          </a:p>
          <a:p>
            <a:r>
              <a:rPr lang="en-US" dirty="0" smtClean="0"/>
              <a:t>Verify that strong encryption is used during data transmission</a:t>
            </a:r>
          </a:p>
          <a:p>
            <a:r>
              <a:rPr lang="en-US" dirty="0" smtClean="0"/>
              <a:t>For SSL implementations:</a:t>
            </a:r>
            <a:br>
              <a:rPr lang="en-US" dirty="0" smtClean="0"/>
            </a:br>
            <a:r>
              <a:rPr lang="en-US" dirty="0" smtClean="0"/>
              <a:t>- Verify that the server supports the latest patched versions.</a:t>
            </a:r>
            <a:br>
              <a:rPr lang="en-US" dirty="0" smtClean="0"/>
            </a:br>
            <a:r>
              <a:rPr lang="en-US" dirty="0" smtClean="0"/>
              <a:t>- Verify that HTTPS appears as a part of the browser Universal Record Locator (URL).</a:t>
            </a:r>
            <a:br>
              <a:rPr lang="en-US" dirty="0" smtClean="0"/>
            </a:br>
            <a:r>
              <a:rPr lang="en-US" dirty="0" smtClean="0"/>
              <a:t>- Verify that no cardholder data is required when HTTPS does not appear in the URL.</a:t>
            </a:r>
          </a:p>
          <a:p>
            <a:r>
              <a:rPr lang="en-US" dirty="0" smtClean="0"/>
              <a:t>Select a sample of transactions as they are received and observe transactions as they occur to verify that cardholder data is encrypted during transit.</a:t>
            </a:r>
          </a:p>
          <a:p>
            <a:r>
              <a:rPr lang="en-US" dirty="0" smtClean="0"/>
              <a:t>Verify that only trusted SSL/TLS keys/certificates are accepted.</a:t>
            </a:r>
          </a:p>
          <a:p>
            <a:r>
              <a:rPr lang="en-US" dirty="0" smtClean="0"/>
              <a:t>Verify that the proper encryption strength is implemented for the encryption methodology in use.</a:t>
            </a:r>
            <a:br>
              <a:rPr lang="en-US" dirty="0" smtClean="0"/>
            </a:br>
            <a:r>
              <a:rPr lang="en-US" dirty="0" smtClean="0"/>
              <a:t>(Check vendor recommendations/best practices.)</a:t>
            </a:r>
          </a:p>
          <a:p>
            <a:endParaRPr lang="en-US" dirty="0" smtClean="0"/>
          </a:p>
          <a:p>
            <a:r>
              <a:rPr lang="en-US" dirty="0" smtClean="0"/>
              <a:t>Typically, compliant entities have a year grace period to meet the new requirement.</a:t>
            </a:r>
          </a:p>
          <a:p>
            <a:endParaRPr lang="en-US" dirty="0" smtClean="0"/>
          </a:p>
          <a:p>
            <a:r>
              <a:rPr lang="en-US" sz="1200" b="1" kern="1200" cap="all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Transmission confidentiality and Integrity (SC-8) 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information system protects the [</a:t>
            </a:r>
            <a:r>
              <a:rPr lang="en-US" sz="120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FedRAMP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Assignment: confidentiality AND integrity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] of transmitted information.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2775F0-F140-2E45-A76A-EFA493560E4A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11543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PCI Compliance:</a:t>
            </a:r>
          </a:p>
          <a:p>
            <a:r>
              <a:rPr lang="en-US" dirty="0" smtClean="0"/>
              <a:t>A secure connection between the customer’s browser and the web server</a:t>
            </a:r>
          </a:p>
          <a:p>
            <a:r>
              <a:rPr lang="en-US" dirty="0" smtClean="0"/>
              <a:t>Validation that the Website operators are a legitimate, legally accountable organization</a:t>
            </a:r>
          </a:p>
          <a:p>
            <a:r>
              <a:rPr lang="en-US" dirty="0" smtClean="0"/>
              <a:t>Use strong cryptography and security protocols such as SSL/TLS or IPSEC to safeguard sensitive cardholder data during transmission over open, public networks.</a:t>
            </a:r>
          </a:p>
          <a:p>
            <a:r>
              <a:rPr lang="en-US" dirty="0" smtClean="0"/>
              <a:t>Verify the use of encryption (for example, SSL/TLS or IPSEC) wherever cardholder data is transmitted or</a:t>
            </a:r>
            <a:br>
              <a:rPr lang="en-US" dirty="0" smtClean="0"/>
            </a:br>
            <a:r>
              <a:rPr lang="en-US" dirty="0" smtClean="0"/>
              <a:t>received over open, public networks</a:t>
            </a:r>
          </a:p>
          <a:p>
            <a:r>
              <a:rPr lang="en-US" dirty="0" smtClean="0"/>
              <a:t>Verify that strong encryption is used during data transmission</a:t>
            </a:r>
          </a:p>
          <a:p>
            <a:r>
              <a:rPr lang="en-US" dirty="0" smtClean="0"/>
              <a:t>For SSL implementations:</a:t>
            </a:r>
            <a:br>
              <a:rPr lang="en-US" dirty="0" smtClean="0"/>
            </a:br>
            <a:r>
              <a:rPr lang="en-US" dirty="0" smtClean="0"/>
              <a:t>- Verify that the server supports the latest patched versions.</a:t>
            </a:r>
            <a:br>
              <a:rPr lang="en-US" dirty="0" smtClean="0"/>
            </a:br>
            <a:r>
              <a:rPr lang="en-US" dirty="0" smtClean="0"/>
              <a:t>- Verify that HTTPS appears as a part of the browser Universal Record Locator (URL).</a:t>
            </a:r>
            <a:br>
              <a:rPr lang="en-US" dirty="0" smtClean="0"/>
            </a:br>
            <a:r>
              <a:rPr lang="en-US" dirty="0" smtClean="0"/>
              <a:t>- Verify that no cardholder data is required when HTTPS does not appear in the URL.</a:t>
            </a:r>
          </a:p>
          <a:p>
            <a:r>
              <a:rPr lang="en-US" dirty="0" smtClean="0"/>
              <a:t>Select a sample of transactions as they are received and observe transactions as they occur to verify that cardholder data is encrypted during transit.</a:t>
            </a:r>
          </a:p>
          <a:p>
            <a:r>
              <a:rPr lang="en-US" dirty="0" smtClean="0"/>
              <a:t>Verify that only trusted SSL/TLS keys/certificates are accepted.</a:t>
            </a:r>
          </a:p>
          <a:p>
            <a:r>
              <a:rPr lang="en-US" dirty="0" smtClean="0"/>
              <a:t>Verify that the proper encryption strength is implemented for the encryption methodology in use.</a:t>
            </a:r>
            <a:br>
              <a:rPr lang="en-US" dirty="0" smtClean="0"/>
            </a:br>
            <a:r>
              <a:rPr lang="en-US" dirty="0" smtClean="0"/>
              <a:t>(Check vendor recommendations/best practices.)</a:t>
            </a:r>
          </a:p>
          <a:p>
            <a:endParaRPr lang="en-US" dirty="0" smtClean="0"/>
          </a:p>
          <a:p>
            <a:r>
              <a:rPr lang="en-US" dirty="0" smtClean="0"/>
              <a:t>Typically, compliant entities have a year grace period to meet the new requirement.</a:t>
            </a:r>
          </a:p>
          <a:p>
            <a:endParaRPr lang="en-US" dirty="0" smtClean="0"/>
          </a:p>
          <a:p>
            <a:r>
              <a:rPr lang="en-US" sz="1200" b="1" kern="1200" cap="all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Transmission confidentiality and Integrity (SC-8) 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information system protects the [</a:t>
            </a:r>
            <a:r>
              <a:rPr lang="en-US" sz="120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FedRAMP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Assignment: confidentiality AND integrity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] of transmitted information.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2775F0-F140-2E45-A76A-EFA493560E4A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11543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Relationship Id="rId3" Type="http://schemas.openxmlformats.org/officeDocument/2006/relationships/image" Target="../media/image7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2"/>
          <a:srcRect l="883" t="7308" r="1223" b="917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0" name="Picture 9" descr="Clouds-2010_swooshs_pptLR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5100" y="1397964"/>
            <a:ext cx="8763000" cy="1542115"/>
          </a:xfrm>
          <a:noFill/>
        </p:spPr>
        <p:txBody>
          <a:bodyPr>
            <a:normAutofit/>
          </a:bodyPr>
          <a:lstStyle>
            <a:lvl1pPr marL="114300" indent="0" algn="l">
              <a:defRPr sz="4600" b="0" i="0">
                <a:solidFill>
                  <a:schemeClr val="bg1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9400" y="3057303"/>
            <a:ext cx="6616700" cy="1057498"/>
          </a:xfrm>
        </p:spPr>
        <p:txBody>
          <a:bodyPr>
            <a:noAutofit/>
          </a:bodyPr>
          <a:lstStyle>
            <a:lvl1pPr marL="0" indent="0" algn="l">
              <a:buNone/>
              <a:defRPr sz="3600" b="0" i="0">
                <a:solidFill>
                  <a:schemeClr val="bg1"/>
                </a:solidFill>
                <a:latin typeface="Helvetica Neue Light"/>
                <a:cs typeface="Helvetica Neue Ligh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79400" y="4461272"/>
            <a:ext cx="3683000" cy="273844"/>
          </a:xfrm>
          <a:prstGeom prst="rect">
            <a:avLst/>
          </a:prstGeom>
        </p:spPr>
        <p:txBody>
          <a:bodyPr/>
          <a:lstStyle>
            <a:lvl1pPr algn="l">
              <a:defRPr sz="1800" b="0" i="0">
                <a:solidFill>
                  <a:srgbClr val="FFFFFF"/>
                </a:solidFill>
                <a:latin typeface="Helvetica Neue Light"/>
                <a:cs typeface="Helvetica Neue Light"/>
              </a:defRPr>
            </a:lvl1pPr>
          </a:lstStyle>
          <a:p>
            <a:endParaRPr lang="en-US" dirty="0"/>
          </a:p>
        </p:txBody>
      </p:sp>
      <p:pic>
        <p:nvPicPr>
          <p:cNvPr id="9" name="Picture 8" descr="vert_2C_logo.png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280035" y="4341405"/>
            <a:ext cx="657868" cy="63087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x-none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7962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5168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384459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1" y="1006079"/>
            <a:ext cx="4037013" cy="357306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6613" y="1006079"/>
            <a:ext cx="4037012" cy="357306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875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0468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42723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1179533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0"/>
          </p:nvPr>
        </p:nvSpPr>
        <p:spPr>
          <a:xfrm>
            <a:off x="4305301" y="4686301"/>
            <a:ext cx="530225" cy="373856"/>
          </a:xfrm>
          <a:prstGeom prst="rect">
            <a:avLst/>
          </a:prstGeom>
        </p:spPr>
        <p:txBody>
          <a:bodyPr/>
          <a:lstStyle>
            <a:lvl1pPr>
              <a:defRPr smtClean="0"/>
            </a:lvl1pPr>
          </a:lstStyle>
          <a:p>
            <a:fld id="{7464E2CA-C0BA-854B-9C45-C844C90D845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34169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4746345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1679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39304"/>
            <a:ext cx="8534400" cy="857250"/>
          </a:xfrm>
        </p:spPr>
        <p:txBody>
          <a:bodyPr lIns="91440" rIns="0"/>
          <a:lstStyle>
            <a:lvl1pPr>
              <a:defRPr>
                <a:latin typeface="Myriad Pro"/>
                <a:cs typeface="Myriad Pro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4217" y="1162051"/>
            <a:ext cx="8839200" cy="3270647"/>
          </a:xfrm>
        </p:spPr>
        <p:txBody>
          <a:bodyPr lIns="91440" rIns="0"/>
          <a:lstStyle>
            <a:lvl1pPr>
              <a:buFont typeface="Arial"/>
              <a:buChar char="•"/>
              <a:defRPr b="0" i="0">
                <a:latin typeface="Myriad Pro"/>
                <a:cs typeface="Myriad Pro"/>
              </a:defRPr>
            </a:lvl1pPr>
            <a:lvl2pPr>
              <a:defRPr sz="1800">
                <a:latin typeface="Myriad Pro"/>
                <a:cs typeface="Myriad Pro"/>
              </a:defRPr>
            </a:lvl2pPr>
            <a:lvl3pPr>
              <a:buFont typeface="Wingdings" charset="2"/>
              <a:buChar char="§"/>
              <a:defRPr sz="1600">
                <a:latin typeface="Myriad Pro"/>
                <a:cs typeface="Myriad Pro"/>
              </a:defRPr>
            </a:lvl3pPr>
            <a:lvl4pPr>
              <a:buFont typeface="Lucida Grande"/>
              <a:buChar char="−"/>
              <a:defRPr>
                <a:latin typeface="Myriad Pro"/>
                <a:cs typeface="Myriad Pro"/>
              </a:defRPr>
            </a:lvl4pPr>
            <a:lvl5pPr>
              <a:buClr>
                <a:schemeClr val="tx1">
                  <a:lumMod val="50000"/>
                  <a:lumOff val="50000"/>
                </a:schemeClr>
              </a:buClr>
              <a:buFont typeface="Wingdings" charset="2"/>
              <a:buChar char="§"/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Myriad Pro"/>
                <a:cs typeface="Myriad Pro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05662" y="4900618"/>
            <a:ext cx="2895600" cy="273844"/>
          </a:xfrm>
          <a:prstGeom prst="rect">
            <a:avLst/>
          </a:prstGeom>
        </p:spPr>
        <p:txBody>
          <a:bodyPr/>
          <a:lstStyle>
            <a:lvl1pPr algn="ctr">
              <a:defRPr sz="800">
                <a:solidFill>
                  <a:schemeClr val="bg1">
                    <a:lumMod val="65000"/>
                  </a:schemeClr>
                </a:solidFill>
                <a:latin typeface="Myriad Pro"/>
                <a:cs typeface="Myriad Pro"/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749792" y="4900618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rgbClr val="A6A6A6"/>
                </a:solidFill>
                <a:latin typeface="Myriad Pro"/>
                <a:cs typeface="Myriad Pro"/>
              </a:defRPr>
            </a:lvl1pPr>
          </a:lstStyle>
          <a:p>
            <a:fld id="{63A48BEA-83D9-E946-B1EA-857D5EEBE6C0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7813" y="205979"/>
            <a:ext cx="2055812" cy="4373165"/>
          </a:xfrm>
        </p:spPr>
        <p:txBody>
          <a:bodyPr vert="eaVert"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1" y="205979"/>
            <a:ext cx="6018213" cy="4373165"/>
          </a:xfrm>
        </p:spPr>
        <p:txBody>
          <a:bodyPr vert="eaVert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849139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x-none" smtClean="0"/>
              <a:t>Click to edit Master subtitle style</a:t>
            </a:r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1" y="1006079"/>
            <a:ext cx="4037013" cy="357306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6613" y="1006079"/>
            <a:ext cx="4037012" cy="357306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0"/>
          </p:nvPr>
        </p:nvSpPr>
        <p:spPr>
          <a:xfrm>
            <a:off x="4305301" y="4686301"/>
            <a:ext cx="530225" cy="373856"/>
          </a:xfrm>
          <a:prstGeom prst="rect">
            <a:avLst/>
          </a:prstGeom>
        </p:spPr>
        <p:txBody>
          <a:bodyPr/>
          <a:lstStyle>
            <a:lvl1pPr>
              <a:defRPr smtClean="0"/>
            </a:lvl1pPr>
          </a:lstStyle>
          <a:p>
            <a:fld id="{7464E2CA-C0BA-854B-9C45-C844C90D845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8360" y="1123160"/>
            <a:ext cx="4040188" cy="2963466"/>
          </a:xfrm>
        </p:spPr>
        <p:txBody>
          <a:bodyPr/>
          <a:lstStyle>
            <a:lvl1pPr>
              <a:defRPr sz="2200"/>
            </a:lvl1pPr>
            <a:lvl2pPr>
              <a:buFont typeface="Lucida Grande"/>
              <a:buChar char="−"/>
              <a:defRPr sz="1800"/>
            </a:lvl2pPr>
            <a:lvl3pPr>
              <a:buFont typeface="Wingdings" charset="2"/>
              <a:buChar char="§"/>
              <a:defRPr sz="1600"/>
            </a:lvl3pPr>
            <a:lvl4pPr>
              <a:buFont typeface="Lucida Grande"/>
              <a:buChar char="−"/>
              <a:defRPr sz="1600">
                <a:solidFill>
                  <a:srgbClr val="7F7F7F"/>
                </a:solidFill>
              </a:defRPr>
            </a:lvl4pPr>
            <a:lvl5pPr>
              <a:buClrTx/>
              <a:defRPr sz="1600">
                <a:solidFill>
                  <a:srgbClr val="7F7F7F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123160"/>
            <a:ext cx="4041775" cy="2963466"/>
          </a:xfrm>
        </p:spPr>
        <p:txBody>
          <a:bodyPr/>
          <a:lstStyle>
            <a:lvl1pPr>
              <a:defRPr sz="2200"/>
            </a:lvl1pPr>
            <a:lvl2pPr>
              <a:defRPr sz="1800"/>
            </a:lvl2pPr>
            <a:lvl3pPr>
              <a:buFont typeface="Wingdings" charset="2"/>
              <a:buChar char="§"/>
              <a:defRPr sz="1600" b="0" i="0">
                <a:solidFill>
                  <a:srgbClr val="7F7F7F"/>
                </a:solidFill>
                <a:latin typeface="Helvetica Neue Light"/>
                <a:cs typeface="Helvetica Neue Light"/>
              </a:defRPr>
            </a:lvl3pPr>
            <a:lvl4pPr>
              <a:buFont typeface="Lucida Grande"/>
              <a:buChar char="−"/>
              <a:defRPr sz="1600" b="0" i="0">
                <a:solidFill>
                  <a:srgbClr val="7F7F7F"/>
                </a:solidFill>
                <a:latin typeface="Helvetica Neue Light"/>
                <a:cs typeface="Helvetica Neue Light"/>
              </a:defRPr>
            </a:lvl4pPr>
            <a:lvl5pPr>
              <a:buClrTx/>
              <a:defRPr sz="1600" b="0" i="0">
                <a:solidFill>
                  <a:srgbClr val="7F7F7F"/>
                </a:solidFill>
                <a:latin typeface="Helvetica Neue Light"/>
                <a:cs typeface="Helvetica Neue Light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5012913" y="4920862"/>
            <a:ext cx="370187" cy="161583"/>
          </a:xfrm>
          <a:prstGeom prst="rect">
            <a:avLst/>
          </a:prstGeom>
        </p:spPr>
        <p:txBody>
          <a:bodyPr vert="horz" lIns="0" tIns="0" rIns="91440" bIns="45720" rtlCol="0" anchor="t" anchorCtr="0"/>
          <a:lstStyle>
            <a:lvl1pPr algn="ctr">
              <a:defRPr sz="1000" b="0" i="0">
                <a:solidFill>
                  <a:srgbClr val="FFFFFF"/>
                </a:solidFill>
                <a:latin typeface="Myriad Pro"/>
                <a:cs typeface="Myriad Pro"/>
              </a:defRPr>
            </a:lvl1pPr>
          </a:lstStyle>
          <a:p>
            <a:pPr algn="l"/>
            <a:fld id="{F660049C-DA29-AB4E-B116-56B421AC750E}" type="slidenum">
              <a:rPr lang="en-US" smtClean="0"/>
              <a:pPr algn="l"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7813" y="205979"/>
            <a:ext cx="2055812" cy="4373165"/>
          </a:xfrm>
        </p:spPr>
        <p:txBody>
          <a:bodyPr vert="eaVert"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1" y="205979"/>
            <a:ext cx="6018213" cy="4373165"/>
          </a:xfrm>
        </p:spPr>
        <p:txBody>
          <a:bodyPr vert="eaVert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rcRect t="3125" b="3125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5100" y="1"/>
            <a:ext cx="8978900" cy="1285875"/>
          </a:xfrm>
        </p:spPr>
        <p:txBody>
          <a:bodyPr/>
          <a:lstStyle>
            <a:lvl1pPr algn="l">
              <a:defRPr b="0" i="0">
                <a:solidFill>
                  <a:schemeClr val="bg1"/>
                </a:solidFill>
                <a:latin typeface="Helvetica Neue Light"/>
                <a:cs typeface="Helvetica Neue Ligh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2552478"/>
            <a:ext cx="9144000" cy="571723"/>
          </a:xfrm>
        </p:spPr>
        <p:txBody>
          <a:bodyPr>
            <a:normAutofit/>
          </a:bodyPr>
          <a:lstStyle>
            <a:lvl1pPr marL="0" indent="0" algn="ctr">
              <a:buNone/>
              <a:defRPr sz="2400" b="0" i="0">
                <a:solidFill>
                  <a:schemeClr val="bg1"/>
                </a:solidFill>
                <a:latin typeface="Helvetica Neue Light"/>
                <a:cs typeface="Helvetica Neue Ligh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5" name="Title 1"/>
          <p:cNvSpPr txBox="1">
            <a:spLocks/>
          </p:cNvSpPr>
          <p:nvPr userDrawn="1"/>
        </p:nvSpPr>
        <p:spPr>
          <a:xfrm>
            <a:off x="0" y="1333277"/>
            <a:ext cx="9144000" cy="1285875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0" bIns="45720" rtlCol="0" anchor="ctr">
            <a:normAutofit/>
          </a:bodyPr>
          <a:lstStyle>
            <a:lvl1pPr algn="l">
              <a:defRPr b="0" i="0">
                <a:solidFill>
                  <a:schemeClr val="bg1"/>
                </a:solidFill>
                <a:latin typeface="Helvetica Neue Light"/>
                <a:cs typeface="Helvetica Neue Light"/>
              </a:defRPr>
            </a:lvl1pPr>
          </a:lstStyle>
          <a:p>
            <a:pPr marL="11430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  <a:uLnTx/>
                <a:uFillTx/>
                <a:latin typeface="Myriad Pro"/>
                <a:ea typeface="+mj-ea"/>
                <a:cs typeface="Myriad Pro"/>
              </a:rPr>
              <a:t>Thank You</a:t>
            </a:r>
            <a:endParaRPr kumimoji="0" lang="en-US" sz="6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50800" dist="38100" dir="2700000">
                  <a:srgbClr val="000000">
                    <a:alpha val="43000"/>
                  </a:srgbClr>
                </a:outerShdw>
              </a:effectLst>
              <a:uLnTx/>
              <a:uFillTx/>
              <a:latin typeface="Myriad Pro"/>
              <a:ea typeface="+mj-ea"/>
              <a:cs typeface="Myriad Pro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012913" y="4920862"/>
            <a:ext cx="370187" cy="161583"/>
          </a:xfrm>
          <a:prstGeom prst="rect">
            <a:avLst/>
          </a:prstGeom>
        </p:spPr>
        <p:txBody>
          <a:bodyPr vert="horz" lIns="0" tIns="0" rIns="91440" bIns="45720" rtlCol="0" anchor="t" anchorCtr="0"/>
          <a:lstStyle>
            <a:lvl1pPr algn="ctr">
              <a:defRPr sz="1000" b="0" i="0">
                <a:solidFill>
                  <a:srgbClr val="FFFFFF"/>
                </a:solidFill>
                <a:latin typeface="Myriad Pro"/>
                <a:cs typeface="Myriad Pro"/>
              </a:defRPr>
            </a:lvl1pPr>
          </a:lstStyle>
          <a:p>
            <a:pPr algn="l"/>
            <a:fld id="{F660049C-DA29-AB4E-B116-56B421AC750E}" type="slidenum">
              <a:rPr lang="en-US" smtClean="0"/>
              <a:pPr algn="l"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QSC11_INTRO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2" name="Subtitle 2"/>
          <p:cNvSpPr>
            <a:spLocks noGrp="1"/>
          </p:cNvSpPr>
          <p:nvPr>
            <p:ph type="subTitle" idx="1"/>
          </p:nvPr>
        </p:nvSpPr>
        <p:spPr>
          <a:xfrm>
            <a:off x="12700" y="1262949"/>
            <a:ext cx="9131301" cy="1057498"/>
          </a:xfrm>
        </p:spPr>
        <p:txBody>
          <a:bodyPr>
            <a:noAutofit/>
          </a:bodyPr>
          <a:lstStyle>
            <a:lvl1pPr marL="0" indent="0" algn="ctr">
              <a:buNone/>
              <a:defRPr sz="2800" b="1" i="0">
                <a:solidFill>
                  <a:schemeClr val="bg1"/>
                </a:solidFill>
                <a:latin typeface="Myriad Pro"/>
                <a:cs typeface="Myriad Pro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12"/>
          </p:nvPr>
        </p:nvSpPr>
        <p:spPr>
          <a:xfrm>
            <a:off x="-1" y="3728403"/>
            <a:ext cx="9131301" cy="273844"/>
          </a:xfrm>
          <a:prstGeom prst="rect">
            <a:avLst/>
          </a:prstGeom>
        </p:spPr>
        <p:txBody>
          <a:bodyPr/>
          <a:lstStyle>
            <a:lvl1pPr algn="ctr">
              <a:defRPr sz="1800" b="0" i="0">
                <a:solidFill>
                  <a:srgbClr val="FFFFFF"/>
                </a:solidFill>
                <a:latin typeface="Myriad Pro"/>
                <a:cs typeface="Myriad Pro"/>
              </a:defRPr>
            </a:lvl1pPr>
          </a:lstStyle>
          <a:p>
            <a:fld id="{12A71CFE-A3BF-974B-A8FC-6983F5898F6F}" type="datetime1">
              <a:rPr lang="en-US" smtClean="0"/>
              <a:pPr/>
              <a:t>9/14/15</a:t>
            </a:fld>
            <a:endParaRPr lang="en-US" dirty="0"/>
          </a:p>
        </p:txBody>
      </p:sp>
      <p:sp>
        <p:nvSpPr>
          <p:cNvPr id="17" name="Date Placeholder 3"/>
          <p:cNvSpPr txBox="1">
            <a:spLocks/>
          </p:cNvSpPr>
          <p:nvPr/>
        </p:nvSpPr>
        <p:spPr>
          <a:xfrm>
            <a:off x="7268635" y="4795838"/>
            <a:ext cx="1862667" cy="273844"/>
          </a:xfrm>
          <a:prstGeom prst="rect">
            <a:avLst/>
          </a:prstGeom>
        </p:spPr>
        <p:txBody>
          <a:bodyPr/>
          <a:lstStyle>
            <a:lvl1pPr algn="l">
              <a:defRPr sz="1200" b="0" i="0">
                <a:solidFill>
                  <a:srgbClr val="FFFFFF"/>
                </a:solidFill>
                <a:latin typeface="Helvetica Neue Light"/>
                <a:cs typeface="Helvetica Neue Light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yriad Pro"/>
                <a:ea typeface="+mn-ea"/>
                <a:cs typeface="Myriad Pro"/>
              </a:rPr>
              <a:t>Qualys, Inc. Confidential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yriad Pro"/>
              <a:ea typeface="+mn-ea"/>
              <a:cs typeface="Myriad Pro"/>
            </a:endParaRPr>
          </a:p>
        </p:txBody>
      </p:sp>
      <p:pic>
        <p:nvPicPr>
          <p:cNvPr id="22" name="Picture 21" descr="Shiel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1940" y="2154909"/>
            <a:ext cx="1480048" cy="1337594"/>
          </a:xfrm>
          <a:prstGeom prst="rect">
            <a:avLst/>
          </a:prstGeom>
          <a:effectLst>
            <a:glow rad="292100">
              <a:schemeClr val="bg2">
                <a:alpha val="5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3511637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x-none" smtClean="0"/>
              <a:t>Click to edit Master subtitle style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>
          <a:xfrm>
            <a:off x="4305301" y="4686301"/>
            <a:ext cx="530225" cy="373856"/>
          </a:xfrm>
          <a:prstGeom prst="rect">
            <a:avLst/>
          </a:prstGeom>
        </p:spPr>
        <p:txBody>
          <a:bodyPr/>
          <a:lstStyle>
            <a:lvl1pPr>
              <a:defRPr smtClean="0"/>
            </a:lvl1pPr>
          </a:lstStyle>
          <a:p>
            <a:fld id="{3AC66FD4-6916-634F-B318-9558C0F7917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1" y="545936"/>
            <a:ext cx="9131301" cy="1057498"/>
          </a:xfrm>
        </p:spPr>
        <p:txBody>
          <a:bodyPr>
            <a:noAutofit/>
          </a:bodyPr>
          <a:lstStyle>
            <a:lvl1pPr marL="0" indent="0" algn="ctr">
              <a:buNone/>
              <a:defRPr sz="3200" b="1" i="0">
                <a:solidFill>
                  <a:schemeClr val="bg1"/>
                </a:solidFill>
                <a:latin typeface="Myriad Pro"/>
                <a:cs typeface="Myriad Pro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11141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  <p:hf hdr="0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Relationship Id="rId11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13" Type="http://schemas.openxmlformats.org/officeDocument/2006/relationships/image" Target="../media/image8.jpeg"/><Relationship Id="rId14" Type="http://schemas.openxmlformats.org/officeDocument/2006/relationships/image" Target="../media/image9.png"/><Relationship Id="rId1" Type="http://schemas.openxmlformats.org/officeDocument/2006/relationships/slideLayout" Target="../slideLayouts/slideLayout10.xml"/><Relationship Id="rId2" Type="http://schemas.openxmlformats.org/officeDocument/2006/relationships/slideLayout" Target="../slideLayouts/slideLayout11.xml"/><Relationship Id="rId3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Relationship Id="rId9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9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1.xml"/><Relationship Id="rId12" Type="http://schemas.openxmlformats.org/officeDocument/2006/relationships/theme" Target="../theme/theme3.xml"/><Relationship Id="rId13" Type="http://schemas.openxmlformats.org/officeDocument/2006/relationships/image" Target="../media/image10.png"/><Relationship Id="rId1" Type="http://schemas.openxmlformats.org/officeDocument/2006/relationships/slideLayout" Target="../slideLayouts/slideLayout21.xml"/><Relationship Id="rId2" Type="http://schemas.openxmlformats.org/officeDocument/2006/relationships/slideLayout" Target="../slideLayouts/slideLayout22.xml"/><Relationship Id="rId3" Type="http://schemas.openxmlformats.org/officeDocument/2006/relationships/slideLayout" Target="../slideLayouts/slideLayout23.xml"/><Relationship Id="rId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25.xml"/><Relationship Id="rId6" Type="http://schemas.openxmlformats.org/officeDocument/2006/relationships/slideLayout" Target="../slideLayouts/slideLayout26.xml"/><Relationship Id="rId7" Type="http://schemas.openxmlformats.org/officeDocument/2006/relationships/slideLayout" Target="../slideLayouts/slideLayout27.xml"/><Relationship Id="rId8" Type="http://schemas.openxmlformats.org/officeDocument/2006/relationships/slideLayout" Target="../slideLayouts/slideLayout28.xml"/><Relationship Id="rId9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1064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400" y="139304"/>
            <a:ext cx="8839200" cy="85725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0" bIns="45720" rtlCol="0" anchor="t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" y="1117599"/>
            <a:ext cx="8839200" cy="3365897"/>
          </a:xfrm>
          <a:prstGeom prst="rect">
            <a:avLst/>
          </a:prstGeom>
        </p:spPr>
        <p:txBody>
          <a:bodyPr vert="horz" lIns="91440" tIns="45720" rIns="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pic>
        <p:nvPicPr>
          <p:cNvPr id="6" name="Picture 5" descr="horz_2C_logo.eps"/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7945000" y="4710113"/>
            <a:ext cx="1046601" cy="22671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5" r:id="rId4"/>
    <p:sldLayoutId id="2147483671" r:id="rId5"/>
    <p:sldLayoutId id="2147483672" r:id="rId6"/>
    <p:sldLayoutId id="2147483673" r:id="rId7"/>
    <p:sldLayoutId id="2147483676" r:id="rId8"/>
    <p:sldLayoutId id="2147483674" r:id="rId9"/>
  </p:sldLayoutIdLst>
  <p:timing>
    <p:tnLst>
      <p:par>
        <p:cTn xmlns:p14="http://schemas.microsoft.com/office/powerpoint/2010/main" id="1" dur="indefinite" restart="never" nodeType="tmRoot"/>
      </p:par>
    </p:tnLst>
  </p:timing>
  <p:hf hdr="0" ftr="0" dt="0"/>
  <p:txStyles>
    <p:titleStyle>
      <a:lvl1pPr marL="114300" indent="0" algn="l" defTabSz="457200" rtl="0" eaLnBrk="1" latinLnBrk="0" hangingPunct="1">
        <a:spcBef>
          <a:spcPct val="0"/>
        </a:spcBef>
        <a:buNone/>
        <a:defRPr sz="3600" b="0" i="0" kern="1200">
          <a:solidFill>
            <a:srgbClr val="FFFFFF"/>
          </a:solidFill>
          <a:latin typeface="Myriad Pro"/>
          <a:ea typeface="+mj-ea"/>
          <a:cs typeface="Myriad Pro"/>
        </a:defRPr>
      </a:lvl1pPr>
    </p:titleStyle>
    <p:bodyStyle>
      <a:lvl1pPr marL="406400" indent="-292100" algn="l" defTabSz="457200" rtl="0" eaLnBrk="1" latinLnBrk="0" hangingPunct="1">
        <a:spcBef>
          <a:spcPct val="20000"/>
        </a:spcBef>
        <a:buClrTx/>
        <a:buFont typeface="Arial"/>
        <a:buChar char="•"/>
        <a:defRPr sz="2200" b="0" i="0" kern="1200">
          <a:solidFill>
            <a:srgbClr val="FFFFFF"/>
          </a:solidFill>
          <a:latin typeface="Myriad Pro"/>
          <a:ea typeface="+mn-ea"/>
          <a:cs typeface="Myriad Pro"/>
        </a:defRPr>
      </a:lvl1pPr>
      <a:lvl2pPr marL="749300" indent="-292100" algn="l" defTabSz="457200" rtl="0" eaLnBrk="1" latinLnBrk="0" hangingPunct="1">
        <a:spcBef>
          <a:spcPct val="20000"/>
        </a:spcBef>
        <a:buClrTx/>
        <a:buSzPct val="100000"/>
        <a:buFont typeface="Lucida Grande"/>
        <a:buChar char="−"/>
        <a:defRPr sz="2200" b="0" i="0" kern="1200">
          <a:solidFill>
            <a:srgbClr val="FFFFFF"/>
          </a:solidFill>
          <a:latin typeface="Myriad Pro"/>
          <a:ea typeface="+mn-ea"/>
          <a:cs typeface="Myriad Pro"/>
        </a:defRPr>
      </a:lvl2pPr>
      <a:lvl3pPr marL="1143000" indent="-228600" algn="l" defTabSz="457200" rtl="0" eaLnBrk="1" latinLnBrk="0" hangingPunct="1">
        <a:spcBef>
          <a:spcPct val="20000"/>
        </a:spcBef>
        <a:buClrTx/>
        <a:buSzPct val="100000"/>
        <a:buFont typeface="Lucida Grande"/>
        <a:buChar char="−"/>
        <a:defRPr sz="1800" b="0" i="0" kern="1200">
          <a:solidFill>
            <a:srgbClr val="FFFFFF"/>
          </a:solidFill>
          <a:latin typeface="Myriad Pro"/>
          <a:ea typeface="+mn-ea"/>
          <a:cs typeface="Myriad Pro"/>
        </a:defRPr>
      </a:lvl3pPr>
      <a:lvl4pPr marL="1600200" indent="-228600" algn="l" defTabSz="457200" rtl="0" eaLnBrk="1" latinLnBrk="0" hangingPunct="1">
        <a:spcBef>
          <a:spcPct val="20000"/>
        </a:spcBef>
        <a:buClrTx/>
        <a:buSzPct val="100000"/>
        <a:buFont typeface="Wingdings" charset="2"/>
        <a:buChar char="§"/>
        <a:defRPr sz="1600" b="0" i="0" kern="1200">
          <a:solidFill>
            <a:srgbClr val="FFFFFF"/>
          </a:solidFill>
          <a:latin typeface="Myriad Pro"/>
          <a:ea typeface="+mn-ea"/>
          <a:cs typeface="Myriad Pro"/>
        </a:defRPr>
      </a:lvl4pPr>
      <a:lvl5pPr marL="2057400" indent="-228600" algn="l" defTabSz="457200" rtl="0" eaLnBrk="1" latinLnBrk="0" hangingPunct="1">
        <a:spcBef>
          <a:spcPct val="20000"/>
        </a:spcBef>
        <a:buClr>
          <a:srgbClr val="FF0000"/>
        </a:buClr>
        <a:buFont typeface="Wingdings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3" name="Picture 1"/>
          <p:cNvPicPr>
            <a:picLocks noChangeAspect="1" noChangeArrowheads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0" y="4572000"/>
            <a:ext cx="9144000" cy="572691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14"/>
          <a:srcRect/>
          <a:stretch>
            <a:fillRect/>
          </a:stretch>
        </p:blipFill>
        <p:spPr bwMode="auto">
          <a:xfrm>
            <a:off x="317500" y="4710113"/>
            <a:ext cx="1252538" cy="273844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sp>
        <p:nvSpPr>
          <p:cNvPr id="8195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457201" y="205979"/>
            <a:ext cx="8226425" cy="702469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title text format</a:t>
            </a:r>
          </a:p>
        </p:txBody>
      </p:sp>
      <p:sp>
        <p:nvSpPr>
          <p:cNvPr id="8196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1" y="1006079"/>
            <a:ext cx="8226425" cy="357306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outline text format</a:t>
            </a:r>
          </a:p>
          <a:p>
            <a:pPr lvl="1"/>
            <a:r>
              <a:rPr lang="en-GB"/>
              <a:t>Second Outline Level</a:t>
            </a:r>
          </a:p>
          <a:p>
            <a:pPr lvl="2"/>
            <a:r>
              <a:rPr lang="en-GB"/>
              <a:t>Third Outline Level</a:t>
            </a:r>
          </a:p>
          <a:p>
            <a:pPr lvl="3"/>
            <a:r>
              <a:rPr lang="en-GB"/>
              <a:t>Fourth Outline Level</a:t>
            </a:r>
          </a:p>
          <a:p>
            <a:pPr lvl="4"/>
            <a:r>
              <a:rPr lang="en-GB"/>
              <a:t>Fifth Outline Level</a:t>
            </a:r>
          </a:p>
          <a:p>
            <a:pPr lvl="4"/>
            <a:r>
              <a:rPr lang="en-GB"/>
              <a:t>Sixth Outline Level</a:t>
            </a:r>
          </a:p>
          <a:p>
            <a:pPr lvl="4"/>
            <a:r>
              <a:rPr lang="en-GB"/>
              <a:t>Seventh Outline Level</a:t>
            </a:r>
          </a:p>
          <a:p>
            <a:pPr lvl="4"/>
            <a:r>
              <a:rPr lang="en-GB"/>
              <a:t>Eighth Outline Level</a:t>
            </a:r>
          </a:p>
          <a:p>
            <a:pPr lvl="4"/>
            <a:r>
              <a:rPr lang="en-GB"/>
              <a:t>Ninth Outline Level</a:t>
            </a:r>
          </a:p>
        </p:txBody>
      </p:sp>
    </p:spTree>
    <p:extLst>
      <p:ext uri="{BB962C8B-B14F-4D97-AF65-F5344CB8AC3E}">
        <p14:creationId xmlns:p14="http://schemas.microsoft.com/office/powerpoint/2010/main" val="17696781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</p:sldLayoutIdLst>
  <p:txStyles>
    <p:titleStyle>
      <a:lvl1pPr algn="l" defTabSz="457200" rtl="0" eaLnBrk="0" fontAlgn="base" hangingPunct="0">
        <a:lnSpc>
          <a:spcPct val="90000"/>
        </a:lnSpc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200" b="1">
          <a:solidFill>
            <a:srgbClr val="000000"/>
          </a:solidFill>
          <a:latin typeface="+mj-lt"/>
          <a:ea typeface="+mj-ea"/>
          <a:cs typeface="+mj-cs"/>
        </a:defRPr>
      </a:lvl1pPr>
      <a:lvl2pPr marL="742950" indent="-285750" algn="l" defTabSz="457200" rtl="0" eaLnBrk="0" fontAlgn="base" hangingPunct="0">
        <a:lnSpc>
          <a:spcPct val="90000"/>
        </a:lnSpc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200" b="1">
          <a:solidFill>
            <a:srgbClr val="000000"/>
          </a:solidFill>
          <a:latin typeface="Trebuchet MS" charset="0"/>
          <a:ea typeface="Verdana" charset="0"/>
          <a:cs typeface="Verdana" charset="0"/>
        </a:defRPr>
      </a:lvl2pPr>
      <a:lvl3pPr marL="1143000" indent="-228600" algn="l" defTabSz="457200" rtl="0" eaLnBrk="0" fontAlgn="base" hangingPunct="0">
        <a:lnSpc>
          <a:spcPct val="90000"/>
        </a:lnSpc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200" b="1">
          <a:solidFill>
            <a:srgbClr val="000000"/>
          </a:solidFill>
          <a:latin typeface="Trebuchet MS" charset="0"/>
          <a:ea typeface="Verdana" charset="0"/>
          <a:cs typeface="Verdana" charset="0"/>
        </a:defRPr>
      </a:lvl3pPr>
      <a:lvl4pPr marL="1600200" indent="-228600" algn="l" defTabSz="457200" rtl="0" eaLnBrk="0" fontAlgn="base" hangingPunct="0">
        <a:lnSpc>
          <a:spcPct val="90000"/>
        </a:lnSpc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200" b="1">
          <a:solidFill>
            <a:srgbClr val="000000"/>
          </a:solidFill>
          <a:latin typeface="Trebuchet MS" charset="0"/>
          <a:ea typeface="Verdana" charset="0"/>
          <a:cs typeface="Verdana" charset="0"/>
        </a:defRPr>
      </a:lvl4pPr>
      <a:lvl5pPr marL="2057400" indent="-228600" algn="l" defTabSz="457200" rtl="0" eaLnBrk="0" fontAlgn="base" hangingPunct="0">
        <a:lnSpc>
          <a:spcPct val="90000"/>
        </a:lnSpc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200" b="1">
          <a:solidFill>
            <a:srgbClr val="000000"/>
          </a:solidFill>
          <a:latin typeface="Trebuchet MS" charset="0"/>
          <a:ea typeface="Verdana" charset="0"/>
          <a:cs typeface="Verdana" charset="0"/>
        </a:defRPr>
      </a:lvl5pPr>
      <a:lvl6pPr marL="2514600" indent="-228600" algn="l" defTabSz="457200" rtl="0" eaLnBrk="0" fontAlgn="base" hangingPunct="0">
        <a:lnSpc>
          <a:spcPct val="90000"/>
        </a:lnSpc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200" b="1">
          <a:solidFill>
            <a:srgbClr val="000000"/>
          </a:solidFill>
          <a:latin typeface="Trebuchet MS" charset="0"/>
          <a:ea typeface="Verdana" charset="0"/>
          <a:cs typeface="Verdana" charset="0"/>
        </a:defRPr>
      </a:lvl6pPr>
      <a:lvl7pPr marL="2971800" indent="-228600" algn="l" defTabSz="457200" rtl="0" eaLnBrk="0" fontAlgn="base" hangingPunct="0">
        <a:lnSpc>
          <a:spcPct val="90000"/>
        </a:lnSpc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200" b="1">
          <a:solidFill>
            <a:srgbClr val="000000"/>
          </a:solidFill>
          <a:latin typeface="Trebuchet MS" charset="0"/>
          <a:ea typeface="Verdana" charset="0"/>
          <a:cs typeface="Verdana" charset="0"/>
        </a:defRPr>
      </a:lvl7pPr>
      <a:lvl8pPr marL="3429000" indent="-228600" algn="l" defTabSz="457200" rtl="0" eaLnBrk="0" fontAlgn="base" hangingPunct="0">
        <a:lnSpc>
          <a:spcPct val="90000"/>
        </a:lnSpc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200" b="1">
          <a:solidFill>
            <a:srgbClr val="000000"/>
          </a:solidFill>
          <a:latin typeface="Trebuchet MS" charset="0"/>
          <a:ea typeface="Verdana" charset="0"/>
          <a:cs typeface="Verdana" charset="0"/>
        </a:defRPr>
      </a:lvl8pPr>
      <a:lvl9pPr marL="3886200" indent="-228600" algn="l" defTabSz="457200" rtl="0" eaLnBrk="0" fontAlgn="base" hangingPunct="0">
        <a:lnSpc>
          <a:spcPct val="90000"/>
        </a:lnSpc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200" b="1">
          <a:solidFill>
            <a:srgbClr val="000000"/>
          </a:solidFill>
          <a:latin typeface="Trebuchet MS" charset="0"/>
          <a:ea typeface="Verdana" charset="0"/>
          <a:cs typeface="Verdana" charset="0"/>
        </a:defRPr>
      </a:lvl9pPr>
    </p:titleStyle>
    <p:bodyStyle>
      <a:lvl1pPr marL="342900" indent="-342900" algn="l" defTabSz="457200" rtl="0" eaLnBrk="0" fontAlgn="base" hangingPunct="0">
        <a:lnSpc>
          <a:spcPct val="90000"/>
        </a:lnSpc>
        <a:spcBef>
          <a:spcPct val="0"/>
        </a:spcBef>
        <a:spcAft>
          <a:spcPts val="1200"/>
        </a:spcAft>
        <a:buClr>
          <a:srgbClr val="000000"/>
        </a:buClr>
        <a:buSzPct val="100000"/>
        <a:buFont typeface="Times New Roman" charset="0"/>
        <a:defRPr sz="28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lnSpc>
          <a:spcPct val="90000"/>
        </a:lnSpc>
        <a:spcBef>
          <a:spcPct val="0"/>
        </a:spcBef>
        <a:spcAft>
          <a:spcPts val="600"/>
        </a:spcAft>
        <a:buClr>
          <a:srgbClr val="000000"/>
        </a:buClr>
        <a:buSzPct val="100000"/>
        <a:buFont typeface="Times New Roman" charset="0"/>
        <a:defRPr sz="24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lnSpc>
          <a:spcPct val="90000"/>
        </a:lnSpc>
        <a:spcBef>
          <a:spcPct val="0"/>
        </a:spcBef>
        <a:spcAft>
          <a:spcPts val="40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Calibri" pitchFamily="32" charset="0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Calibri" pitchFamily="32" charset="0"/>
          <a:ea typeface="+mn-ea"/>
          <a:cs typeface="+mn-cs"/>
        </a:defRPr>
      </a:lvl5pPr>
      <a:lvl6pPr marL="25146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Calibri" pitchFamily="32" charset="0"/>
          <a:ea typeface="+mn-ea"/>
          <a:cs typeface="+mn-cs"/>
        </a:defRPr>
      </a:lvl6pPr>
      <a:lvl7pPr marL="29718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Calibri" pitchFamily="32" charset="0"/>
          <a:ea typeface="+mn-ea"/>
          <a:cs typeface="+mn-cs"/>
        </a:defRPr>
      </a:lvl7pPr>
      <a:lvl8pPr marL="34290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Calibri" pitchFamily="32" charset="0"/>
          <a:ea typeface="+mn-ea"/>
          <a:cs typeface="+mn-cs"/>
        </a:defRPr>
      </a:lvl8pPr>
      <a:lvl9pPr marL="3886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Calibri" pitchFamily="32" charset="0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457201" y="205979"/>
            <a:ext cx="8226425" cy="702469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title text format</a:t>
            </a:r>
          </a:p>
        </p:txBody>
      </p:sp>
      <p:sp>
        <p:nvSpPr>
          <p:cNvPr id="8196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1" y="1006079"/>
            <a:ext cx="8226425" cy="357306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outline text format</a:t>
            </a:r>
          </a:p>
          <a:p>
            <a:pPr lvl="1"/>
            <a:r>
              <a:rPr lang="en-GB"/>
              <a:t>Second Outline Level</a:t>
            </a:r>
          </a:p>
          <a:p>
            <a:pPr lvl="2"/>
            <a:r>
              <a:rPr lang="en-GB"/>
              <a:t>Third Outline Level</a:t>
            </a:r>
          </a:p>
          <a:p>
            <a:pPr lvl="3"/>
            <a:r>
              <a:rPr lang="en-GB"/>
              <a:t>Fourth Outline Level</a:t>
            </a:r>
          </a:p>
          <a:p>
            <a:pPr lvl="4"/>
            <a:r>
              <a:rPr lang="en-GB"/>
              <a:t>Fifth Outline Level</a:t>
            </a:r>
          </a:p>
          <a:p>
            <a:pPr lvl="4"/>
            <a:r>
              <a:rPr lang="en-GB"/>
              <a:t>Sixth Outline Level</a:t>
            </a:r>
          </a:p>
          <a:p>
            <a:pPr lvl="4"/>
            <a:r>
              <a:rPr lang="en-GB"/>
              <a:t>Seventh Outline Level</a:t>
            </a:r>
          </a:p>
          <a:p>
            <a:pPr lvl="4"/>
            <a:r>
              <a:rPr lang="en-GB"/>
              <a:t>Eighth Outline Level</a:t>
            </a:r>
          </a:p>
          <a:p>
            <a:pPr lvl="4"/>
            <a:r>
              <a:rPr lang="en-GB"/>
              <a:t>Ninth Outline Level</a:t>
            </a:r>
          </a:p>
        </p:txBody>
      </p:sp>
      <p:pic>
        <p:nvPicPr>
          <p:cNvPr id="5" name="Picture 2" descr="C:\Users\rkhan\Google Drive\Artwork (1)\image library\01~Logos\images\Qualys - Continous Security\horz_2C_logo_tag-cs.png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510" y="4671563"/>
            <a:ext cx="1248104" cy="363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</p:sldLayoutIdLst>
  <p:txStyles>
    <p:titleStyle>
      <a:lvl1pPr algn="l" defTabSz="457200" rtl="0" eaLnBrk="0" fontAlgn="base" hangingPunct="0">
        <a:lnSpc>
          <a:spcPct val="90000"/>
        </a:lnSpc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200" b="1">
          <a:solidFill>
            <a:srgbClr val="000000"/>
          </a:solidFill>
          <a:latin typeface="+mj-lt"/>
          <a:ea typeface="+mj-ea"/>
          <a:cs typeface="+mj-cs"/>
        </a:defRPr>
      </a:lvl1pPr>
      <a:lvl2pPr marL="742950" indent="-285750" algn="l" defTabSz="457200" rtl="0" eaLnBrk="0" fontAlgn="base" hangingPunct="0">
        <a:lnSpc>
          <a:spcPct val="90000"/>
        </a:lnSpc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200" b="1">
          <a:solidFill>
            <a:srgbClr val="000000"/>
          </a:solidFill>
          <a:latin typeface="Trebuchet MS" charset="0"/>
          <a:ea typeface="Verdana" charset="0"/>
          <a:cs typeface="Verdana" charset="0"/>
        </a:defRPr>
      </a:lvl2pPr>
      <a:lvl3pPr marL="1143000" indent="-228600" algn="l" defTabSz="457200" rtl="0" eaLnBrk="0" fontAlgn="base" hangingPunct="0">
        <a:lnSpc>
          <a:spcPct val="90000"/>
        </a:lnSpc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200" b="1">
          <a:solidFill>
            <a:srgbClr val="000000"/>
          </a:solidFill>
          <a:latin typeface="Trebuchet MS" charset="0"/>
          <a:ea typeface="Verdana" charset="0"/>
          <a:cs typeface="Verdana" charset="0"/>
        </a:defRPr>
      </a:lvl3pPr>
      <a:lvl4pPr marL="1600200" indent="-228600" algn="l" defTabSz="457200" rtl="0" eaLnBrk="0" fontAlgn="base" hangingPunct="0">
        <a:lnSpc>
          <a:spcPct val="90000"/>
        </a:lnSpc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200" b="1">
          <a:solidFill>
            <a:srgbClr val="000000"/>
          </a:solidFill>
          <a:latin typeface="Trebuchet MS" charset="0"/>
          <a:ea typeface="Verdana" charset="0"/>
          <a:cs typeface="Verdana" charset="0"/>
        </a:defRPr>
      </a:lvl4pPr>
      <a:lvl5pPr marL="2057400" indent="-228600" algn="l" defTabSz="457200" rtl="0" eaLnBrk="0" fontAlgn="base" hangingPunct="0">
        <a:lnSpc>
          <a:spcPct val="90000"/>
        </a:lnSpc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200" b="1">
          <a:solidFill>
            <a:srgbClr val="000000"/>
          </a:solidFill>
          <a:latin typeface="Trebuchet MS" charset="0"/>
          <a:ea typeface="Verdana" charset="0"/>
          <a:cs typeface="Verdana" charset="0"/>
        </a:defRPr>
      </a:lvl5pPr>
      <a:lvl6pPr marL="2514600" indent="-228600" algn="l" defTabSz="457200" rtl="0" eaLnBrk="0" fontAlgn="base" hangingPunct="0">
        <a:lnSpc>
          <a:spcPct val="90000"/>
        </a:lnSpc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200" b="1">
          <a:solidFill>
            <a:srgbClr val="000000"/>
          </a:solidFill>
          <a:latin typeface="Trebuchet MS" charset="0"/>
          <a:ea typeface="Verdana" charset="0"/>
          <a:cs typeface="Verdana" charset="0"/>
        </a:defRPr>
      </a:lvl6pPr>
      <a:lvl7pPr marL="2971800" indent="-228600" algn="l" defTabSz="457200" rtl="0" eaLnBrk="0" fontAlgn="base" hangingPunct="0">
        <a:lnSpc>
          <a:spcPct val="90000"/>
        </a:lnSpc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200" b="1">
          <a:solidFill>
            <a:srgbClr val="000000"/>
          </a:solidFill>
          <a:latin typeface="Trebuchet MS" charset="0"/>
          <a:ea typeface="Verdana" charset="0"/>
          <a:cs typeface="Verdana" charset="0"/>
        </a:defRPr>
      </a:lvl7pPr>
      <a:lvl8pPr marL="3429000" indent="-228600" algn="l" defTabSz="457200" rtl="0" eaLnBrk="0" fontAlgn="base" hangingPunct="0">
        <a:lnSpc>
          <a:spcPct val="90000"/>
        </a:lnSpc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200" b="1">
          <a:solidFill>
            <a:srgbClr val="000000"/>
          </a:solidFill>
          <a:latin typeface="Trebuchet MS" charset="0"/>
          <a:ea typeface="Verdana" charset="0"/>
          <a:cs typeface="Verdana" charset="0"/>
        </a:defRPr>
      </a:lvl8pPr>
      <a:lvl9pPr marL="3886200" indent="-228600" algn="l" defTabSz="457200" rtl="0" eaLnBrk="0" fontAlgn="base" hangingPunct="0">
        <a:lnSpc>
          <a:spcPct val="90000"/>
        </a:lnSpc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200" b="1">
          <a:solidFill>
            <a:srgbClr val="000000"/>
          </a:solidFill>
          <a:latin typeface="Trebuchet MS" charset="0"/>
          <a:ea typeface="Verdana" charset="0"/>
          <a:cs typeface="Verdana" charset="0"/>
        </a:defRPr>
      </a:lvl9pPr>
    </p:titleStyle>
    <p:bodyStyle>
      <a:lvl1pPr marL="342900" indent="-342900" algn="l" defTabSz="457200" rtl="0" eaLnBrk="0" fontAlgn="base" hangingPunct="0">
        <a:lnSpc>
          <a:spcPct val="90000"/>
        </a:lnSpc>
        <a:spcBef>
          <a:spcPct val="0"/>
        </a:spcBef>
        <a:spcAft>
          <a:spcPts val="1200"/>
        </a:spcAft>
        <a:buClr>
          <a:srgbClr val="000000"/>
        </a:buClr>
        <a:buSzPct val="100000"/>
        <a:buFont typeface="Times New Roman" charset="0"/>
        <a:defRPr sz="28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lnSpc>
          <a:spcPct val="90000"/>
        </a:lnSpc>
        <a:spcBef>
          <a:spcPct val="0"/>
        </a:spcBef>
        <a:spcAft>
          <a:spcPts val="600"/>
        </a:spcAft>
        <a:buClr>
          <a:srgbClr val="000000"/>
        </a:buClr>
        <a:buSzPct val="100000"/>
        <a:buFont typeface="Times New Roman" charset="0"/>
        <a:defRPr sz="24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lnSpc>
          <a:spcPct val="90000"/>
        </a:lnSpc>
        <a:spcBef>
          <a:spcPct val="0"/>
        </a:spcBef>
        <a:spcAft>
          <a:spcPts val="40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Calibri" pitchFamily="32" charset="0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Calibri" pitchFamily="32" charset="0"/>
          <a:ea typeface="+mn-ea"/>
          <a:cs typeface="+mn-cs"/>
        </a:defRPr>
      </a:lvl5pPr>
      <a:lvl6pPr marL="25146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Calibri" pitchFamily="32" charset="0"/>
          <a:ea typeface="+mn-ea"/>
          <a:cs typeface="+mn-cs"/>
        </a:defRPr>
      </a:lvl6pPr>
      <a:lvl7pPr marL="29718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Calibri" pitchFamily="32" charset="0"/>
          <a:ea typeface="+mn-ea"/>
          <a:cs typeface="+mn-cs"/>
        </a:defRPr>
      </a:lvl7pPr>
      <a:lvl8pPr marL="34290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Calibri" pitchFamily="32" charset="0"/>
          <a:ea typeface="+mn-ea"/>
          <a:cs typeface="+mn-cs"/>
        </a:defRPr>
      </a:lvl8pPr>
      <a:lvl9pPr marL="3886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Calibri" pitchFamily="32" charset="0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4" Type="http://schemas.openxmlformats.org/officeDocument/2006/relationships/notesSlide" Target="../notesSlides/notesSlide16.xml"/><Relationship Id="rId5" Type="http://schemas.openxmlformats.org/officeDocument/2006/relationships/image" Target="../media/image17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4" Type="http://schemas.openxmlformats.org/officeDocument/2006/relationships/image" Target="../media/image12.jpg"/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2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marL="0" indent="114300" algn="ctr"/>
            <a:r>
              <a:rPr lang="en-US" sz="3600" b="1" dirty="0" smtClean="0"/>
              <a:t>Anatomy of an Attack</a:t>
            </a:r>
            <a:endParaRPr lang="en-US" sz="2400" b="1" dirty="0" smtClean="0"/>
          </a:p>
        </p:txBody>
      </p:sp>
      <p:sp>
        <p:nvSpPr>
          <p:cNvPr id="10243" name="Subtitle 3"/>
          <p:cNvSpPr>
            <a:spLocks noGrp="1"/>
          </p:cNvSpPr>
          <p:nvPr>
            <p:ph type="subTitle" idx="1"/>
          </p:nvPr>
        </p:nvSpPr>
        <p:spPr>
          <a:xfrm>
            <a:off x="279400" y="3261439"/>
            <a:ext cx="8551520" cy="853361"/>
          </a:xfrm>
        </p:spPr>
        <p:txBody>
          <a:bodyPr/>
          <a:lstStyle/>
          <a:p>
            <a:pPr algn="ctr" eaLnBrk="1" hangingPunct="1"/>
            <a:r>
              <a:rPr lang="en-US" sz="2000" dirty="0" smtClean="0"/>
              <a:t>Wolfgang Kandek, Qualys</a:t>
            </a:r>
          </a:p>
          <a:p>
            <a:pPr algn="ctr" eaLnBrk="1" hangingPunct="1"/>
            <a:r>
              <a:rPr lang="en-US" sz="2000" dirty="0" err="1" smtClean="0"/>
              <a:t>wkandek@qualys.com</a:t>
            </a:r>
            <a:endParaRPr lang="en-US" sz="2000" dirty="0" smtClean="0"/>
          </a:p>
          <a:p>
            <a:pPr algn="ctr" eaLnBrk="1" hangingPunct="1"/>
            <a:r>
              <a:rPr lang="en-US" sz="2000" dirty="0"/>
              <a:t>@</a:t>
            </a:r>
            <a:r>
              <a:rPr lang="en-US" sz="2000" dirty="0" err="1" smtClean="0"/>
              <a:t>wkandek</a:t>
            </a:r>
            <a:r>
              <a:rPr lang="en-US" sz="2000" dirty="0" smtClean="0"/>
              <a:t> </a:t>
            </a:r>
            <a:endParaRPr lang="en-US" sz="2000" dirty="0"/>
          </a:p>
        </p:txBody>
      </p:sp>
      <p:sp>
        <p:nvSpPr>
          <p:cNvPr id="10244" name="Date Placeholder 13"/>
          <p:cNvSpPr>
            <a:spLocks noGrp="1"/>
          </p:cNvSpPr>
          <p:nvPr>
            <p:ph type="dt" sz="half" idx="10"/>
          </p:nvPr>
        </p:nvSpPr>
        <p:spPr bwMode="auto">
          <a:xfrm>
            <a:off x="279400" y="4461272"/>
            <a:ext cx="6956259" cy="273844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dirty="0" smtClean="0">
                <a:ea typeface="ＭＳ Ｐゴシック" charset="-128"/>
              </a:rPr>
              <a:t>14-September-</a:t>
            </a:r>
            <a:r>
              <a:rPr lang="en-US" dirty="0" smtClean="0">
                <a:ea typeface="ＭＳ Ｐゴシック" charset="-128"/>
              </a:rPr>
              <a:t>2015</a:t>
            </a:r>
          </a:p>
        </p:txBody>
      </p:sp>
    </p:spTree>
    <p:extLst>
      <p:ext uri="{BB962C8B-B14F-4D97-AF65-F5344CB8AC3E}">
        <p14:creationId xmlns:p14="http://schemas.microsoft.com/office/powerpoint/2010/main" val="3960638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b="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2125495"/>
            <a:ext cx="8226425" cy="2524666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 algn="ctr"/>
            <a:r>
              <a:rPr lang="en-US" sz="3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But 40 in 2014</a:t>
            </a:r>
          </a:p>
          <a:p>
            <a:pPr marL="0" indent="0" algn="ctr"/>
            <a:endParaRPr lang="en-US" sz="3600" b="1" dirty="0" smtClean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  <a:p>
            <a:pPr marL="457200" indent="-457200">
              <a:buFont typeface="Arial" pitchFamily="34" charset="0"/>
              <a:buChar char="•"/>
            </a:pPr>
            <a:endParaRPr lang="en-US" dirty="0" smtClean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  <a:p>
            <a:pPr marL="400050" lvl="1" indent="0"/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  <a:p>
            <a:pPr marL="400050" lvl="1" indent="0"/>
            <a:endParaRPr lang="en-US" dirty="0" smtClean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  <a:p>
            <a:pPr marL="0" indent="0"/>
            <a:endParaRPr lang="en-US" dirty="0" smtClean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  <a:p>
            <a:pPr marL="0" indent="0"/>
            <a:endParaRPr lang="en-US" sz="2000" dirty="0" smtClean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  <a:p>
            <a:pPr marL="0" indent="0"/>
            <a:endParaRPr lang="en-US" dirty="0" smtClean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  <a:p>
            <a:pPr marL="0" indent="0"/>
            <a:endParaRPr lang="en-US" dirty="0" smtClean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442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b="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2125495"/>
            <a:ext cx="8226425" cy="2524666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 algn="ctr"/>
            <a:r>
              <a:rPr lang="en-US" sz="3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But 40 in 2014</a:t>
            </a:r>
          </a:p>
          <a:p>
            <a:pPr marL="0" indent="0" algn="ctr"/>
            <a:r>
              <a:rPr lang="en-US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a</a:t>
            </a:r>
            <a:r>
              <a:rPr lang="en-US" sz="3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nd 50% within 2 weeks</a:t>
            </a:r>
          </a:p>
          <a:p>
            <a:pPr marL="0" indent="0" algn="ctr"/>
            <a:endParaRPr lang="en-US" sz="3600" b="1" dirty="0" smtClean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  <a:p>
            <a:pPr marL="457200" indent="-457200">
              <a:buFont typeface="Arial" pitchFamily="34" charset="0"/>
              <a:buChar char="•"/>
            </a:pPr>
            <a:endParaRPr lang="en-US" dirty="0" smtClean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  <a:p>
            <a:pPr marL="400050" lvl="1" indent="0"/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  <a:p>
            <a:pPr marL="400050" lvl="1" indent="0"/>
            <a:endParaRPr lang="en-US" dirty="0" smtClean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  <a:p>
            <a:pPr marL="0" indent="0"/>
            <a:endParaRPr lang="en-US" dirty="0" smtClean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  <a:p>
            <a:pPr marL="0" indent="0"/>
            <a:endParaRPr lang="en-US" sz="2000" dirty="0" smtClean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  <a:p>
            <a:pPr marL="0" indent="0"/>
            <a:endParaRPr lang="en-US" dirty="0" smtClean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  <a:p>
            <a:pPr marL="0" indent="0"/>
            <a:endParaRPr lang="en-US" dirty="0" smtClean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8356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b="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2125495"/>
            <a:ext cx="8226425" cy="2524666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 algn="ctr"/>
            <a:r>
              <a:rPr lang="en-US" sz="3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&gt; 99%</a:t>
            </a:r>
          </a:p>
          <a:p>
            <a:pPr marL="0" indent="0" algn="ctr"/>
            <a:endParaRPr lang="en-US" sz="3600" b="1" dirty="0" smtClean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  <a:p>
            <a:pPr marL="457200" indent="-457200">
              <a:buFont typeface="Arial" pitchFamily="34" charset="0"/>
              <a:buChar char="•"/>
            </a:pPr>
            <a:endParaRPr lang="en-US" dirty="0" smtClean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  <a:p>
            <a:pPr marL="400050" lvl="1" indent="0"/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  <a:p>
            <a:pPr marL="400050" lvl="1" indent="0"/>
            <a:endParaRPr lang="en-US" dirty="0" smtClean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  <a:p>
            <a:pPr marL="0" indent="0"/>
            <a:endParaRPr lang="en-US" dirty="0" smtClean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  <a:p>
            <a:pPr marL="0" indent="0"/>
            <a:endParaRPr lang="en-US" sz="2000" dirty="0" smtClean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  <a:p>
            <a:pPr marL="0" indent="0"/>
            <a:endParaRPr lang="en-US" dirty="0" smtClean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  <a:p>
            <a:pPr marL="0" indent="0"/>
            <a:endParaRPr lang="en-US" dirty="0" smtClean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387" y="366271"/>
            <a:ext cx="8214726" cy="4233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44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/>
          <p:cNvGrpSpPr/>
          <p:nvPr/>
        </p:nvGrpSpPr>
        <p:grpSpPr>
          <a:xfrm>
            <a:off x="3904285" y="964597"/>
            <a:ext cx="1269944" cy="3040313"/>
            <a:chOff x="3904285" y="1286129"/>
            <a:chExt cx="1269944" cy="4053750"/>
          </a:xfrm>
        </p:grpSpPr>
        <p:sp>
          <p:nvSpPr>
            <p:cNvPr id="5" name="Rounded Rectangle 4"/>
            <p:cNvSpPr/>
            <p:nvPr/>
          </p:nvSpPr>
          <p:spPr>
            <a:xfrm>
              <a:off x="4034536" y="1286129"/>
              <a:ext cx="1009442" cy="4053750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904285" y="2637379"/>
              <a:ext cx="1269944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/>
                <a:t>Malware</a:t>
              </a:r>
            </a:p>
            <a:p>
              <a:pPr algn="ctr"/>
              <a:r>
                <a:rPr lang="en-US" sz="1600" dirty="0" smtClean="0"/>
                <a:t>Infects</a:t>
              </a:r>
            </a:p>
            <a:p>
              <a:pPr algn="ctr"/>
              <a:r>
                <a:rPr lang="en-US" sz="1600" dirty="0" smtClean="0"/>
                <a:t>Computer </a:t>
              </a:r>
            </a:p>
            <a:p>
              <a:pPr algn="ctr"/>
              <a:endParaRPr lang="en-US" dirty="0"/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246855" y="925091"/>
            <a:ext cx="3408500" cy="769441"/>
            <a:chOff x="246855" y="1233454"/>
            <a:chExt cx="3408500" cy="1025921"/>
          </a:xfrm>
        </p:grpSpPr>
        <p:sp>
          <p:nvSpPr>
            <p:cNvPr id="7" name="Rectangle 6"/>
            <p:cNvSpPr/>
            <p:nvPr/>
          </p:nvSpPr>
          <p:spPr>
            <a:xfrm>
              <a:off x="2666904" y="1286129"/>
              <a:ext cx="914400" cy="914400"/>
            </a:xfrm>
            <a:prstGeom prst="rect">
              <a:avLst/>
            </a:prstGeom>
            <a:noFill/>
            <a:ln w="254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576295" y="1469013"/>
              <a:ext cx="1079060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 smtClean="0"/>
                <a:t>Exploit for known Vulnerability</a:t>
              </a:r>
              <a:endParaRPr lang="en-US" sz="1000" dirty="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419110" y="1292008"/>
              <a:ext cx="914400" cy="914400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419110" y="1233454"/>
              <a:ext cx="914400" cy="10259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/>
                <a:t>Targeted</a:t>
              </a:r>
            </a:p>
            <a:p>
              <a:pPr algn="ctr"/>
              <a:r>
                <a:rPr lang="en-US" sz="1100" dirty="0" smtClean="0"/>
                <a:t>E-mail</a:t>
              </a:r>
            </a:p>
            <a:p>
              <a:pPr algn="ctr"/>
              <a:r>
                <a:rPr lang="en-US" sz="1100" dirty="0" smtClean="0"/>
                <a:t>Spear Phishing</a:t>
              </a:r>
              <a:endParaRPr lang="en-US" sz="1100" dirty="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246855" y="1292008"/>
              <a:ext cx="914400" cy="914400"/>
            </a:xfrm>
            <a:prstGeom prst="rect">
              <a:avLst/>
            </a:prstGeom>
            <a:noFill/>
            <a:ln w="254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46855" y="1403182"/>
              <a:ext cx="914400" cy="800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/>
                <a:t>Social Media</a:t>
              </a:r>
            </a:p>
            <a:p>
              <a:pPr algn="ctr"/>
              <a:r>
                <a:rPr lang="en-US" sz="1100" dirty="0" smtClean="0"/>
                <a:t>Profile</a:t>
              </a:r>
              <a:endParaRPr lang="en-US" sz="1100" dirty="0"/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1441262" y="2141174"/>
            <a:ext cx="2214092" cy="1863736"/>
            <a:chOff x="1441262" y="2854898"/>
            <a:chExt cx="2214092" cy="2484981"/>
          </a:xfrm>
        </p:grpSpPr>
        <p:sp>
          <p:nvSpPr>
            <p:cNvPr id="9" name="Rectangle 8"/>
            <p:cNvSpPr/>
            <p:nvPr/>
          </p:nvSpPr>
          <p:spPr>
            <a:xfrm>
              <a:off x="2666904" y="2854898"/>
              <a:ext cx="914400" cy="914400"/>
            </a:xfrm>
            <a:prstGeom prst="rect">
              <a:avLst/>
            </a:prstGeom>
            <a:noFill/>
            <a:ln w="254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576295" y="3040578"/>
              <a:ext cx="1079059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 smtClean="0"/>
                <a:t>Exploit for </a:t>
              </a:r>
            </a:p>
            <a:p>
              <a:pPr algn="ctr"/>
              <a:r>
                <a:rPr lang="en-US" sz="1000" dirty="0" smtClean="0"/>
                <a:t>0-day</a:t>
              </a:r>
            </a:p>
            <a:p>
              <a:pPr algn="ctr"/>
              <a:r>
                <a:rPr lang="en-US" sz="1000" dirty="0" smtClean="0"/>
                <a:t>Vulnerability</a:t>
              </a:r>
              <a:endParaRPr lang="en-US" sz="100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649300" y="4425479"/>
              <a:ext cx="914400" cy="914400"/>
            </a:xfrm>
            <a:prstGeom prst="rect">
              <a:avLst/>
            </a:prstGeom>
            <a:noFill/>
            <a:ln w="254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649300" y="4641908"/>
              <a:ext cx="914400" cy="5745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/>
                <a:t>Known</a:t>
              </a:r>
              <a:br>
                <a:rPr lang="en-US" sz="1100" dirty="0" smtClean="0"/>
              </a:br>
              <a:r>
                <a:rPr lang="en-US" sz="1100" dirty="0" smtClean="0"/>
                <a:t>Worm/Virus</a:t>
              </a:r>
              <a:endParaRPr lang="en-US" sz="110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1441262" y="2877048"/>
              <a:ext cx="914400" cy="914400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441262" y="2998614"/>
              <a:ext cx="914400" cy="800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/>
                <a:t>Infected</a:t>
              </a:r>
            </a:p>
            <a:p>
              <a:pPr algn="ctr"/>
              <a:r>
                <a:rPr lang="en-US" sz="1100" dirty="0" smtClean="0"/>
                <a:t>USB</a:t>
              </a:r>
            </a:p>
            <a:p>
              <a:pPr algn="ctr"/>
              <a:r>
                <a:rPr lang="en-US" sz="1100" dirty="0" smtClean="0"/>
                <a:t>Drive</a:t>
              </a:r>
              <a:endParaRPr lang="en-US" sz="1100" dirty="0"/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5363630" y="969007"/>
            <a:ext cx="942472" cy="3040313"/>
            <a:chOff x="5363630" y="1292009"/>
            <a:chExt cx="942472" cy="4053750"/>
          </a:xfrm>
        </p:grpSpPr>
        <p:sp>
          <p:nvSpPr>
            <p:cNvPr id="19" name="Rectangle 18"/>
            <p:cNvSpPr/>
            <p:nvPr/>
          </p:nvSpPr>
          <p:spPr>
            <a:xfrm>
              <a:off x="5391702" y="1292009"/>
              <a:ext cx="914400" cy="914400"/>
            </a:xfrm>
            <a:prstGeom prst="rect">
              <a:avLst/>
            </a:prstGeom>
            <a:noFill/>
            <a:ln w="254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391702" y="1402845"/>
              <a:ext cx="914400" cy="800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/>
                <a:t>Find infected</a:t>
              </a:r>
            </a:p>
            <a:p>
              <a:pPr algn="ctr"/>
              <a:r>
                <a:rPr lang="en-US" sz="1100" dirty="0" smtClean="0"/>
                <a:t>Computers </a:t>
              </a:r>
              <a:endParaRPr lang="en-US" sz="1100" dirty="0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5375421" y="2860778"/>
              <a:ext cx="914400" cy="914400"/>
            </a:xfrm>
            <a:prstGeom prst="rect">
              <a:avLst/>
            </a:prstGeom>
            <a:noFill/>
            <a:ln w="254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5363630" y="3046458"/>
              <a:ext cx="914400" cy="5745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/>
                <a:t>Command and Control</a:t>
              </a:r>
              <a:endParaRPr lang="en-US" sz="1100" dirty="0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5374098" y="4431359"/>
              <a:ext cx="914400" cy="914400"/>
            </a:xfrm>
            <a:prstGeom prst="rect">
              <a:avLst/>
            </a:prstGeom>
            <a:noFill/>
            <a:ln w="254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5374098" y="4647788"/>
              <a:ext cx="914400" cy="5745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/>
                <a:t>Username/Passwords</a:t>
              </a:r>
              <a:endParaRPr lang="en-US" sz="1100" dirty="0"/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6595173" y="1020041"/>
            <a:ext cx="2230520" cy="2979920"/>
            <a:chOff x="6595173" y="1360055"/>
            <a:chExt cx="2230520" cy="3973226"/>
          </a:xfrm>
        </p:grpSpPr>
        <p:sp>
          <p:nvSpPr>
            <p:cNvPr id="25" name="Rectangle 24"/>
            <p:cNvSpPr/>
            <p:nvPr/>
          </p:nvSpPr>
          <p:spPr>
            <a:xfrm>
              <a:off x="6612777" y="2860778"/>
              <a:ext cx="914400" cy="914400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6595173" y="3111577"/>
              <a:ext cx="914400" cy="3488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err="1" smtClean="0"/>
                <a:t>Dataloss</a:t>
              </a:r>
              <a:endParaRPr lang="en-US" sz="1100" dirty="0"/>
            </a:p>
          </p:txBody>
        </p:sp>
        <p:sp>
          <p:nvSpPr>
            <p:cNvPr id="27" name="Rounded Rectangle 26"/>
            <p:cNvSpPr/>
            <p:nvPr/>
          </p:nvSpPr>
          <p:spPr>
            <a:xfrm>
              <a:off x="8002733" y="1360055"/>
              <a:ext cx="822960" cy="846354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8002733" y="1551862"/>
              <a:ext cx="822960" cy="5745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/>
                <a:t>Brand</a:t>
              </a:r>
            </a:p>
            <a:p>
              <a:pPr algn="ctr"/>
              <a:endParaRPr lang="en-US" sz="1100" dirty="0"/>
            </a:p>
          </p:txBody>
        </p:sp>
        <p:sp>
          <p:nvSpPr>
            <p:cNvPr id="29" name="Rounded Rectangle 28"/>
            <p:cNvSpPr/>
            <p:nvPr/>
          </p:nvSpPr>
          <p:spPr>
            <a:xfrm>
              <a:off x="8002733" y="2848300"/>
              <a:ext cx="822960" cy="926878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8002733" y="3137785"/>
              <a:ext cx="822960" cy="5745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/>
                <a:t>Finance</a:t>
              </a:r>
            </a:p>
            <a:p>
              <a:pPr algn="ctr"/>
              <a:endParaRPr lang="en-US" sz="1100" dirty="0"/>
            </a:p>
          </p:txBody>
        </p:sp>
        <p:sp>
          <p:nvSpPr>
            <p:cNvPr id="31" name="Rounded Rectangle 30"/>
            <p:cNvSpPr/>
            <p:nvPr/>
          </p:nvSpPr>
          <p:spPr>
            <a:xfrm>
              <a:off x="8002733" y="4431359"/>
              <a:ext cx="822960" cy="901922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8002733" y="4702126"/>
              <a:ext cx="822960" cy="5745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/>
                <a:t>Others</a:t>
              </a:r>
            </a:p>
            <a:p>
              <a:pPr algn="ctr"/>
              <a:endParaRPr lang="en-US" sz="1100" dirty="0"/>
            </a:p>
          </p:txBody>
        </p:sp>
      </p:grpSp>
      <p:sp>
        <p:nvSpPr>
          <p:cNvPr id="2" name="Rounded Rectangle 1"/>
          <p:cNvSpPr/>
          <p:nvPr/>
        </p:nvSpPr>
        <p:spPr bwMode="auto">
          <a:xfrm>
            <a:off x="104954" y="795092"/>
            <a:ext cx="3694333" cy="1047003"/>
          </a:xfrm>
          <a:prstGeom prst="round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2667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b="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2125495"/>
            <a:ext cx="8226425" cy="2524666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 algn="ctr"/>
            <a:r>
              <a:rPr lang="en-US" sz="3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&gt; 99%</a:t>
            </a:r>
          </a:p>
          <a:p>
            <a:pPr marL="0" indent="0" algn="ctr"/>
            <a:endParaRPr lang="en-US" sz="3600" b="1" dirty="0" smtClean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  <a:p>
            <a:pPr marL="457200" indent="-457200">
              <a:buFont typeface="Arial" pitchFamily="34" charset="0"/>
              <a:buChar char="•"/>
            </a:pPr>
            <a:endParaRPr lang="en-US" dirty="0" smtClean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  <a:p>
            <a:pPr marL="400050" lvl="1" indent="0"/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  <a:p>
            <a:pPr marL="400050" lvl="1" indent="0"/>
            <a:endParaRPr lang="en-US" dirty="0" smtClean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  <a:p>
            <a:pPr marL="0" indent="0"/>
            <a:endParaRPr lang="en-US" dirty="0" smtClean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  <a:p>
            <a:pPr marL="0" indent="0"/>
            <a:endParaRPr lang="en-US" sz="2000" dirty="0" smtClean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  <a:p>
            <a:pPr marL="0" indent="0"/>
            <a:endParaRPr lang="en-US" dirty="0" smtClean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  <a:p>
            <a:pPr marL="0" indent="0"/>
            <a:endParaRPr lang="en-US" dirty="0" smtClean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004" y="177441"/>
            <a:ext cx="6958360" cy="4522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263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b="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878" y="1062748"/>
            <a:ext cx="9049068" cy="3579541"/>
          </a:xfrm>
          <a:prstGeom prst="rect">
            <a:avLst/>
          </a:prstGeom>
        </p:spPr>
        <p:txBody>
          <a:bodyPr>
            <a:noAutofit/>
          </a:bodyPr>
          <a:lstStyle/>
          <a:p>
            <a:pPr marL="514350" indent="-514350" algn="ctr">
              <a:buAutoNum type="arabicPeriod"/>
            </a:pPr>
            <a:r>
              <a:rPr 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CTO (punk rock fan), punk rock concert offer, doc opened, no run</a:t>
            </a:r>
          </a:p>
          <a:p>
            <a:pPr marL="514350" indent="-514350" algn="ctr">
              <a:buAutoNum type="arabicPeriod"/>
            </a:pP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 </a:t>
            </a:r>
            <a:r>
              <a:rPr 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Employee, employment offer, doc opened, script ran</a:t>
            </a:r>
          </a:p>
          <a:p>
            <a:pPr marL="514350" indent="-514350" algn="ctr">
              <a:buAutoNum type="arabicPeriod"/>
            </a:pP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 </a:t>
            </a:r>
            <a:r>
              <a:rPr 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COO (Greek History), article comment, doc not opened</a:t>
            </a:r>
          </a:p>
          <a:p>
            <a:pPr marL="514350" indent="-514350" algn="ctr">
              <a:buAutoNum type="arabicPeriod"/>
            </a:pP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 </a:t>
            </a:r>
            <a:r>
              <a:rPr 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Employee, inquiry on side project, doc not opened</a:t>
            </a:r>
          </a:p>
          <a:p>
            <a:pPr marL="514350" indent="-514350" algn="ctr">
              <a:buAutoNum type="arabicPeriod"/>
            </a:pPr>
            <a:r>
              <a:rPr 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Employee, survey form of past employment, doc opened, infected, but no privileged account</a:t>
            </a:r>
          </a:p>
          <a:p>
            <a:pPr marL="514350" indent="-514350" algn="ctr">
              <a:buAutoNum type="arabicPeriod"/>
            </a:pPr>
            <a:r>
              <a:rPr 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System Admin, professional society membership offer, doc opened, infected - Bingo  </a:t>
            </a:r>
          </a:p>
          <a:p>
            <a:pPr marL="0" indent="0" algn="ctr"/>
            <a:endParaRPr lang="en-US" sz="3600" b="1" dirty="0" smtClean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  <a:p>
            <a:pPr marL="457200" indent="-457200">
              <a:buFont typeface="Arial" pitchFamily="34" charset="0"/>
              <a:buChar char="•"/>
            </a:pPr>
            <a:endParaRPr lang="en-US" dirty="0" smtClean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  <a:p>
            <a:pPr marL="400050" lvl="1" indent="0"/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  <a:p>
            <a:pPr marL="400050" lvl="1" indent="0"/>
            <a:endParaRPr lang="en-US" dirty="0" smtClean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  <a:p>
            <a:pPr marL="0" indent="0"/>
            <a:endParaRPr lang="en-US" dirty="0" smtClean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  <a:p>
            <a:pPr marL="0" indent="0"/>
            <a:endParaRPr lang="en-US" sz="2000" dirty="0" smtClean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  <a:p>
            <a:pPr marL="0" indent="0"/>
            <a:endParaRPr lang="en-US" dirty="0" smtClean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  <a:p>
            <a:pPr marL="0" indent="0"/>
            <a:endParaRPr lang="en-US" dirty="0" smtClean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5556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b="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2125495"/>
            <a:ext cx="8226425" cy="2524666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 algn="ctr"/>
            <a:r>
              <a:rPr lang="en-US" sz="3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Demo</a:t>
            </a:r>
          </a:p>
          <a:p>
            <a:pPr marL="0" indent="0" algn="ctr"/>
            <a:endParaRPr lang="en-US" sz="3600" b="1" dirty="0" smtClean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  <a:p>
            <a:pPr marL="457200" indent="-457200">
              <a:buFont typeface="Arial" pitchFamily="34" charset="0"/>
              <a:buChar char="•"/>
            </a:pPr>
            <a:endParaRPr lang="en-US" dirty="0" smtClean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  <a:p>
            <a:pPr marL="400050" lvl="1" indent="0"/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  <a:p>
            <a:pPr marL="400050" lvl="1" indent="0"/>
            <a:endParaRPr lang="en-US" dirty="0" smtClean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  <a:p>
            <a:pPr marL="0" indent="0"/>
            <a:endParaRPr lang="en-US" dirty="0" smtClean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  <a:p>
            <a:pPr marL="0" indent="0"/>
            <a:endParaRPr lang="en-US" sz="2000" dirty="0" smtClean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  <a:p>
            <a:pPr marL="0" indent="0"/>
            <a:endParaRPr lang="en-US" dirty="0" smtClean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  <a:p>
            <a:pPr marL="0" indent="0"/>
            <a:endParaRPr lang="en-US" dirty="0" smtClean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7226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b="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2125495"/>
            <a:ext cx="8226425" cy="2524666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 algn="ctr"/>
            <a:r>
              <a:rPr lang="en-US" sz="3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Demo</a:t>
            </a:r>
          </a:p>
          <a:p>
            <a:pPr marL="0" indent="0" algn="ctr"/>
            <a:endParaRPr lang="en-US" sz="3600" b="1" dirty="0" smtClean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  <a:p>
            <a:pPr marL="457200" indent="-457200">
              <a:buFont typeface="Arial" pitchFamily="34" charset="0"/>
              <a:buChar char="•"/>
            </a:pPr>
            <a:endParaRPr lang="en-US" dirty="0" smtClean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  <a:p>
            <a:pPr marL="400050" lvl="1" indent="0"/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  <a:p>
            <a:pPr marL="400050" lvl="1" indent="0"/>
            <a:endParaRPr lang="en-US" dirty="0" smtClean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  <a:p>
            <a:pPr marL="0" indent="0"/>
            <a:endParaRPr lang="en-US" dirty="0" smtClean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  <a:p>
            <a:pPr marL="0" indent="0"/>
            <a:endParaRPr lang="en-US" sz="2000" dirty="0" smtClean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  <a:p>
            <a:pPr marL="0" indent="0"/>
            <a:endParaRPr lang="en-US" dirty="0" smtClean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  <a:p>
            <a:pPr marL="0" indent="0"/>
            <a:endParaRPr lang="en-US" dirty="0" smtClean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</p:txBody>
      </p:sp>
      <p:pic>
        <p:nvPicPr>
          <p:cNvPr id="4" name="Exploitation Demo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647700"/>
            <a:ext cx="9144000" cy="3846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721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b="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2125495"/>
            <a:ext cx="8226425" cy="2524666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 algn="ctr"/>
            <a:r>
              <a:rPr lang="en-US" sz="3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Phishing</a:t>
            </a:r>
          </a:p>
          <a:p>
            <a:pPr marL="0" indent="0" algn="ctr"/>
            <a:r>
              <a:rPr lang="en-US" sz="3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Training</a:t>
            </a:r>
          </a:p>
          <a:p>
            <a:pPr marL="0" indent="0" algn="ctr"/>
            <a:endParaRPr lang="en-US" sz="3600" b="1" dirty="0" smtClean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  <a:p>
            <a:pPr marL="457200" indent="-457200">
              <a:buFont typeface="Arial" pitchFamily="34" charset="0"/>
              <a:buChar char="•"/>
            </a:pPr>
            <a:endParaRPr lang="en-US" dirty="0" smtClean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  <a:p>
            <a:pPr marL="400050" lvl="1" indent="0"/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  <a:p>
            <a:pPr marL="400050" lvl="1" indent="0"/>
            <a:endParaRPr lang="en-US" dirty="0" smtClean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  <a:p>
            <a:pPr marL="0" indent="0"/>
            <a:endParaRPr lang="en-US" dirty="0" smtClean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  <a:p>
            <a:pPr marL="0" indent="0"/>
            <a:endParaRPr lang="en-US" sz="2000" dirty="0" smtClean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  <a:p>
            <a:pPr marL="0" indent="0"/>
            <a:endParaRPr lang="en-US" dirty="0" smtClean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  <a:p>
            <a:pPr marL="0" indent="0"/>
            <a:endParaRPr lang="en-US" dirty="0" smtClean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1160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b="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2125495"/>
            <a:ext cx="8226425" cy="2524666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 algn="ctr"/>
            <a:r>
              <a:rPr lang="en-US" sz="3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Phishing</a:t>
            </a:r>
          </a:p>
          <a:p>
            <a:pPr marL="0" indent="0" algn="ctr"/>
            <a:r>
              <a:rPr lang="en-US" sz="3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Training</a:t>
            </a:r>
          </a:p>
          <a:p>
            <a:pPr marL="0" indent="0" algn="ctr"/>
            <a:r>
              <a:rPr lang="en-US" sz="3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10%-&gt;2%</a:t>
            </a:r>
          </a:p>
          <a:p>
            <a:pPr marL="0" indent="0" algn="ctr"/>
            <a:endParaRPr lang="en-US" sz="3600" b="1" dirty="0" smtClean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  <a:p>
            <a:pPr marL="457200" indent="-457200">
              <a:buFont typeface="Arial" pitchFamily="34" charset="0"/>
              <a:buChar char="•"/>
            </a:pPr>
            <a:endParaRPr lang="en-US" dirty="0" smtClean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  <a:p>
            <a:pPr marL="400050" lvl="1" indent="0"/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  <a:p>
            <a:pPr marL="400050" lvl="1" indent="0"/>
            <a:endParaRPr lang="en-US" dirty="0" smtClean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  <a:p>
            <a:pPr marL="0" indent="0"/>
            <a:endParaRPr lang="en-US" dirty="0" smtClean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  <a:p>
            <a:pPr marL="0" indent="0"/>
            <a:endParaRPr lang="en-US" sz="2000" dirty="0" smtClean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  <a:p>
            <a:pPr marL="0" indent="0"/>
            <a:endParaRPr lang="en-US" dirty="0" smtClean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  <a:p>
            <a:pPr marL="0" indent="0"/>
            <a:endParaRPr lang="en-US" dirty="0" smtClean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4819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IMG_20150614_164940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9249" y="69200"/>
            <a:ext cx="7520577" cy="503377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3818" y="2460889"/>
            <a:ext cx="602771" cy="904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957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b="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2125495"/>
            <a:ext cx="8226425" cy="2524666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 algn="ctr"/>
            <a:r>
              <a:rPr lang="en-US" sz="3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Vulnerabilities</a:t>
            </a:r>
          </a:p>
          <a:p>
            <a:pPr marL="0" indent="0" algn="ctr"/>
            <a:r>
              <a:rPr lang="en-US" sz="3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Patch</a:t>
            </a:r>
          </a:p>
          <a:p>
            <a:pPr marL="0" indent="0" algn="ctr"/>
            <a:endParaRPr lang="en-US" sz="3600" b="1" dirty="0" smtClean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  <a:p>
            <a:pPr marL="457200" indent="-457200">
              <a:buFont typeface="Arial" pitchFamily="34" charset="0"/>
              <a:buChar char="•"/>
            </a:pPr>
            <a:endParaRPr lang="en-US" dirty="0" smtClean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  <a:p>
            <a:pPr marL="400050" lvl="1" indent="0"/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  <a:p>
            <a:pPr marL="400050" lvl="1" indent="0"/>
            <a:endParaRPr lang="en-US" dirty="0" smtClean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  <a:p>
            <a:pPr marL="0" indent="0"/>
            <a:endParaRPr lang="en-US" dirty="0" smtClean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  <a:p>
            <a:pPr marL="0" indent="0"/>
            <a:endParaRPr lang="en-US" sz="2000" dirty="0" smtClean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  <a:p>
            <a:pPr marL="0" indent="0"/>
            <a:endParaRPr lang="en-US" dirty="0" smtClean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  <a:p>
            <a:pPr marL="0" indent="0"/>
            <a:endParaRPr lang="en-US" dirty="0" smtClean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9660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b="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2125495"/>
            <a:ext cx="8226425" cy="2524666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 algn="ctr"/>
            <a:r>
              <a:rPr lang="en-US" sz="3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Vulnerabilities</a:t>
            </a:r>
          </a:p>
          <a:p>
            <a:pPr marL="0" indent="0" algn="ctr"/>
            <a:r>
              <a:rPr lang="en-US" sz="3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Patch</a:t>
            </a:r>
          </a:p>
          <a:p>
            <a:pPr marL="0" indent="0" algn="ctr"/>
            <a:r>
              <a:rPr lang="en-US" sz="3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95%/99%</a:t>
            </a:r>
          </a:p>
          <a:p>
            <a:pPr marL="0" indent="0" algn="ctr"/>
            <a:endParaRPr lang="en-US" sz="3600" b="1" dirty="0" smtClean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  <a:p>
            <a:pPr marL="457200" indent="-457200">
              <a:buFont typeface="Arial" pitchFamily="34" charset="0"/>
              <a:buChar char="•"/>
            </a:pPr>
            <a:endParaRPr lang="en-US" dirty="0" smtClean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  <a:p>
            <a:pPr marL="400050" lvl="1" indent="0"/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  <a:p>
            <a:pPr marL="400050" lvl="1" indent="0"/>
            <a:endParaRPr lang="en-US" dirty="0" smtClean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  <a:p>
            <a:pPr marL="0" indent="0"/>
            <a:endParaRPr lang="en-US" dirty="0" smtClean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  <a:p>
            <a:pPr marL="0" indent="0"/>
            <a:endParaRPr lang="en-US" sz="2000" dirty="0" smtClean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  <a:p>
            <a:pPr marL="0" indent="0"/>
            <a:endParaRPr lang="en-US" dirty="0" smtClean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  <a:p>
            <a:pPr marL="0" indent="0"/>
            <a:endParaRPr lang="en-US" dirty="0" smtClean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9745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b="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2125495"/>
            <a:ext cx="8226425" cy="2524666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 algn="ctr"/>
            <a:r>
              <a:rPr lang="en-US" sz="3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&gt; 99%</a:t>
            </a:r>
          </a:p>
          <a:p>
            <a:pPr marL="0" indent="0" algn="ctr"/>
            <a:endParaRPr lang="en-US" sz="3600" b="1" dirty="0" smtClean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  <a:p>
            <a:pPr marL="457200" indent="-457200">
              <a:buFont typeface="Arial" pitchFamily="34" charset="0"/>
              <a:buChar char="•"/>
            </a:pPr>
            <a:endParaRPr lang="en-US" dirty="0" smtClean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  <a:p>
            <a:pPr marL="400050" lvl="1" indent="0"/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  <a:p>
            <a:pPr marL="400050" lvl="1" indent="0"/>
            <a:endParaRPr lang="en-US" dirty="0" smtClean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  <a:p>
            <a:pPr marL="0" indent="0"/>
            <a:endParaRPr lang="en-US" dirty="0" smtClean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  <a:p>
            <a:pPr marL="0" indent="0"/>
            <a:endParaRPr lang="en-US" sz="2000" dirty="0" smtClean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  <a:p>
            <a:pPr marL="0" indent="0"/>
            <a:endParaRPr lang="en-US" dirty="0" smtClean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  <a:p>
            <a:pPr marL="0" indent="0"/>
            <a:endParaRPr lang="en-US" dirty="0" smtClean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455" y="433816"/>
            <a:ext cx="6741614" cy="4233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450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b="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2125495"/>
            <a:ext cx="8226425" cy="2524666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 algn="ctr"/>
            <a:r>
              <a:rPr lang="en-US" sz="3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&gt; 99%</a:t>
            </a:r>
          </a:p>
          <a:p>
            <a:pPr marL="0" indent="0" algn="ctr"/>
            <a:endParaRPr lang="en-US" sz="3600" b="1" dirty="0" smtClean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  <a:p>
            <a:pPr marL="457200" indent="-457200">
              <a:buFont typeface="Arial" pitchFamily="34" charset="0"/>
              <a:buChar char="•"/>
            </a:pPr>
            <a:endParaRPr lang="en-US" dirty="0" smtClean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  <a:p>
            <a:pPr marL="400050" lvl="1" indent="0"/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  <a:p>
            <a:pPr marL="400050" lvl="1" indent="0"/>
            <a:endParaRPr lang="en-US" dirty="0" smtClean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  <a:p>
            <a:pPr marL="0" indent="0"/>
            <a:endParaRPr lang="en-US" dirty="0" smtClean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  <a:p>
            <a:pPr marL="0" indent="0"/>
            <a:endParaRPr lang="en-US" sz="2000" dirty="0" smtClean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  <a:p>
            <a:pPr marL="0" indent="0"/>
            <a:endParaRPr lang="en-US" dirty="0" smtClean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  <a:p>
            <a:pPr marL="0" indent="0"/>
            <a:endParaRPr lang="en-US" dirty="0" smtClean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455" y="433816"/>
            <a:ext cx="6741614" cy="4233986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 bwMode="auto">
          <a:xfrm>
            <a:off x="1836672" y="2098187"/>
            <a:ext cx="2193511" cy="0"/>
          </a:xfrm>
          <a:prstGeom prst="line">
            <a:avLst/>
          </a:prstGeom>
          <a:solidFill>
            <a:srgbClr val="00B8FF"/>
          </a:solidFill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" name="Straight Connector 6"/>
          <p:cNvCxnSpPr/>
          <p:nvPr/>
        </p:nvCxnSpPr>
        <p:spPr bwMode="auto">
          <a:xfrm>
            <a:off x="1836672" y="2437476"/>
            <a:ext cx="2193511" cy="0"/>
          </a:xfrm>
          <a:prstGeom prst="line">
            <a:avLst/>
          </a:prstGeom>
          <a:solidFill>
            <a:srgbClr val="00B8FF"/>
          </a:solidFill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" name="Straight Connector 7"/>
          <p:cNvCxnSpPr/>
          <p:nvPr/>
        </p:nvCxnSpPr>
        <p:spPr bwMode="auto">
          <a:xfrm>
            <a:off x="1836672" y="2772676"/>
            <a:ext cx="2193511" cy="0"/>
          </a:xfrm>
          <a:prstGeom prst="line">
            <a:avLst/>
          </a:prstGeom>
          <a:solidFill>
            <a:srgbClr val="00B8FF"/>
          </a:solidFill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" name="Straight Connector 8"/>
          <p:cNvCxnSpPr/>
          <p:nvPr/>
        </p:nvCxnSpPr>
        <p:spPr bwMode="auto">
          <a:xfrm>
            <a:off x="4992289" y="2772676"/>
            <a:ext cx="2193511" cy="0"/>
          </a:xfrm>
          <a:prstGeom prst="line">
            <a:avLst/>
          </a:prstGeom>
          <a:solidFill>
            <a:srgbClr val="00B8FF"/>
          </a:solidFill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" name="Straight Connector 9"/>
          <p:cNvCxnSpPr/>
          <p:nvPr/>
        </p:nvCxnSpPr>
        <p:spPr bwMode="auto">
          <a:xfrm>
            <a:off x="5011708" y="2433693"/>
            <a:ext cx="2193511" cy="0"/>
          </a:xfrm>
          <a:prstGeom prst="line">
            <a:avLst/>
          </a:prstGeom>
          <a:solidFill>
            <a:srgbClr val="00B8FF"/>
          </a:solidFill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" name="Straight Connector 10"/>
          <p:cNvCxnSpPr/>
          <p:nvPr/>
        </p:nvCxnSpPr>
        <p:spPr bwMode="auto">
          <a:xfrm>
            <a:off x="1836672" y="3151804"/>
            <a:ext cx="2193511" cy="0"/>
          </a:xfrm>
          <a:prstGeom prst="line">
            <a:avLst/>
          </a:prstGeom>
          <a:solidFill>
            <a:srgbClr val="00B8FF"/>
          </a:solidFill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" name="Straight Connector 11"/>
          <p:cNvCxnSpPr/>
          <p:nvPr/>
        </p:nvCxnSpPr>
        <p:spPr bwMode="auto">
          <a:xfrm>
            <a:off x="1836672" y="3473495"/>
            <a:ext cx="2193511" cy="0"/>
          </a:xfrm>
          <a:prstGeom prst="line">
            <a:avLst/>
          </a:prstGeom>
          <a:solidFill>
            <a:srgbClr val="00B8FF"/>
          </a:solidFill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574131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b="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1531099"/>
            <a:ext cx="8226425" cy="2524666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 algn="ctr"/>
            <a:r>
              <a:rPr lang="en-US" sz="3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Vulnerabilities</a:t>
            </a:r>
          </a:p>
          <a:p>
            <a:pPr marL="0" indent="0" algn="ctr"/>
            <a:r>
              <a:rPr lang="en-US" sz="3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Patch</a:t>
            </a:r>
          </a:p>
          <a:p>
            <a:pPr marL="0" indent="0" algn="ctr"/>
            <a:r>
              <a:rPr lang="en-US" sz="3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95%/99%</a:t>
            </a:r>
          </a:p>
          <a:p>
            <a:pPr marL="0" indent="0" algn="ctr"/>
            <a:r>
              <a:rPr lang="en-US" sz="3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Priority on Exploits</a:t>
            </a:r>
          </a:p>
          <a:p>
            <a:pPr marL="0" indent="0" algn="ctr"/>
            <a:r>
              <a:rPr lang="en-US" sz="3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MS15-020, </a:t>
            </a:r>
            <a:r>
              <a:rPr lang="en-US" sz="3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MS15-051</a:t>
            </a:r>
            <a:endParaRPr lang="en-US" sz="3600" b="1" dirty="0" smtClean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  <a:p>
            <a:pPr marL="0" indent="0" algn="ctr"/>
            <a:endParaRPr lang="en-US" sz="3600" b="1" dirty="0" smtClean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  <a:p>
            <a:pPr marL="457200" indent="-457200">
              <a:buFont typeface="Arial" pitchFamily="34" charset="0"/>
              <a:buChar char="•"/>
            </a:pPr>
            <a:endParaRPr lang="en-US" dirty="0" smtClean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  <a:p>
            <a:pPr marL="400050" lvl="1" indent="0"/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  <a:p>
            <a:pPr marL="400050" lvl="1" indent="0"/>
            <a:endParaRPr lang="en-US" dirty="0" smtClean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  <a:p>
            <a:pPr marL="0" indent="0"/>
            <a:endParaRPr lang="en-US" dirty="0" smtClean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  <a:p>
            <a:pPr marL="0" indent="0"/>
            <a:endParaRPr lang="en-US" sz="2000" dirty="0" smtClean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  <a:p>
            <a:pPr marL="0" indent="0"/>
            <a:endParaRPr lang="en-US" dirty="0" smtClean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  <a:p>
            <a:pPr marL="0" indent="0"/>
            <a:endParaRPr lang="en-US" dirty="0" smtClean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2627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b="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2125495"/>
            <a:ext cx="8226425" cy="2524666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 algn="ctr"/>
            <a:r>
              <a:rPr lang="en-US" sz="3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0-days</a:t>
            </a:r>
          </a:p>
          <a:p>
            <a:pPr marL="0" indent="0" algn="ctr"/>
            <a:r>
              <a:rPr lang="en-US" sz="3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Hardening</a:t>
            </a:r>
          </a:p>
          <a:p>
            <a:pPr marL="0" indent="0" algn="ctr"/>
            <a:endParaRPr lang="en-US" sz="3600" b="1" dirty="0" smtClean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  <a:p>
            <a:pPr marL="457200" indent="-457200">
              <a:buFont typeface="Arial" pitchFamily="34" charset="0"/>
              <a:buChar char="•"/>
            </a:pPr>
            <a:endParaRPr lang="en-US" dirty="0" smtClean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  <a:p>
            <a:pPr marL="400050" lvl="1" indent="0"/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  <a:p>
            <a:pPr marL="400050" lvl="1" indent="0"/>
            <a:endParaRPr lang="en-US" dirty="0" smtClean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  <a:p>
            <a:pPr marL="0" indent="0"/>
            <a:endParaRPr lang="en-US" dirty="0" smtClean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  <a:p>
            <a:pPr marL="0" indent="0"/>
            <a:endParaRPr lang="en-US" sz="2000" dirty="0" smtClean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  <a:p>
            <a:pPr marL="0" indent="0"/>
            <a:endParaRPr lang="en-US" dirty="0" smtClean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  <a:p>
            <a:pPr marL="0" indent="0"/>
            <a:endParaRPr lang="en-US" dirty="0" smtClean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1882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785" y="474343"/>
            <a:ext cx="7715882" cy="4233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262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b="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2125495"/>
            <a:ext cx="8226425" cy="2524666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 algn="ctr"/>
            <a:r>
              <a:rPr lang="en-US" sz="3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Then:</a:t>
            </a:r>
          </a:p>
          <a:p>
            <a:pPr marL="0" indent="0" algn="ctr"/>
            <a:r>
              <a:rPr lang="en-US" sz="3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Passwords</a:t>
            </a:r>
          </a:p>
          <a:p>
            <a:pPr marL="0" indent="0" algn="ctr"/>
            <a:endParaRPr lang="en-US" sz="3600" b="1" dirty="0" smtClean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  <a:p>
            <a:pPr marL="457200" indent="-457200">
              <a:buFont typeface="Arial" pitchFamily="34" charset="0"/>
              <a:buChar char="•"/>
            </a:pPr>
            <a:endParaRPr lang="en-US" dirty="0" smtClean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  <a:p>
            <a:pPr marL="400050" lvl="1" indent="0"/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  <a:p>
            <a:pPr marL="400050" lvl="1" indent="0"/>
            <a:endParaRPr lang="en-US" dirty="0" smtClean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  <a:p>
            <a:pPr marL="0" indent="0"/>
            <a:endParaRPr lang="en-US" dirty="0" smtClean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  <a:p>
            <a:pPr marL="0" indent="0"/>
            <a:endParaRPr lang="en-US" sz="2000" dirty="0" smtClean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  <a:p>
            <a:pPr marL="0" indent="0"/>
            <a:endParaRPr lang="en-US" dirty="0" smtClean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  <a:p>
            <a:pPr marL="0" indent="0"/>
            <a:endParaRPr lang="en-US" dirty="0" smtClean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1632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b="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2125495"/>
            <a:ext cx="8226425" cy="2524666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 algn="ctr"/>
            <a:r>
              <a:rPr lang="en-US" sz="3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Finally:</a:t>
            </a:r>
          </a:p>
          <a:p>
            <a:pPr marL="0" indent="0" algn="ctr"/>
            <a:r>
              <a:rPr lang="en-US" sz="3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Breach Detection</a:t>
            </a:r>
          </a:p>
          <a:p>
            <a:pPr marL="0" indent="0" algn="ctr"/>
            <a:endParaRPr lang="en-US" sz="3600" b="1" dirty="0" smtClean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  <a:p>
            <a:pPr marL="457200" indent="-457200">
              <a:buFont typeface="Arial" pitchFamily="34" charset="0"/>
              <a:buChar char="•"/>
            </a:pPr>
            <a:endParaRPr lang="en-US" dirty="0" smtClean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  <a:p>
            <a:pPr marL="400050" lvl="1" indent="0"/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  <a:p>
            <a:pPr marL="400050" lvl="1" indent="0"/>
            <a:endParaRPr lang="en-US" dirty="0" smtClean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  <a:p>
            <a:pPr marL="0" indent="0"/>
            <a:endParaRPr lang="en-US" dirty="0" smtClean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  <a:p>
            <a:pPr marL="0" indent="0"/>
            <a:endParaRPr lang="en-US" sz="2000" dirty="0" smtClean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  <a:p>
            <a:pPr marL="0" indent="0"/>
            <a:endParaRPr lang="en-US" dirty="0" smtClean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  <a:p>
            <a:pPr marL="0" indent="0"/>
            <a:endParaRPr lang="en-US" dirty="0" smtClean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750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ubtitle 2"/>
          <p:cNvSpPr>
            <a:spLocks noGrp="1"/>
          </p:cNvSpPr>
          <p:nvPr>
            <p:ph type="subTitle" idx="1"/>
          </p:nvPr>
        </p:nvSpPr>
        <p:spPr>
          <a:xfrm>
            <a:off x="1" y="1645151"/>
            <a:ext cx="9131301" cy="532802"/>
          </a:xfrm>
        </p:spPr>
        <p:txBody>
          <a:bodyPr>
            <a:no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sz="4000" dirty="0" smtClean="0">
                <a:latin typeface="+mn-lt"/>
              </a:rPr>
              <a:t>Thank you</a:t>
            </a:r>
            <a:endParaRPr lang="en-US" sz="2200" b="0" dirty="0" smtClean="0">
              <a:latin typeface="+mn-lt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2200" b="0" dirty="0" smtClean="0">
                <a:latin typeface="+mn-lt"/>
              </a:rPr>
              <a:t/>
            </a:r>
            <a:br>
              <a:rPr lang="en-US" sz="2200" b="0" dirty="0" smtClean="0">
                <a:latin typeface="+mn-lt"/>
              </a:rPr>
            </a:br>
            <a:r>
              <a:rPr lang="en-US" sz="2200" b="0" dirty="0" smtClean="0">
                <a:latin typeface="+mn-lt"/>
              </a:rPr>
              <a:t>Wolfgang Kandek</a:t>
            </a:r>
          </a:p>
          <a:p>
            <a:pPr eaLnBrk="1" hangingPunct="1">
              <a:lnSpc>
                <a:spcPct val="90000"/>
              </a:lnSpc>
            </a:pPr>
            <a:r>
              <a:rPr lang="en-US" sz="2200" b="0" dirty="0" err="1" smtClean="0">
                <a:latin typeface="+mn-lt"/>
              </a:rPr>
              <a:t>wkandek@qualys.com</a:t>
            </a:r>
            <a:r>
              <a:rPr lang="en-US" sz="2200" b="0" dirty="0" smtClean="0">
                <a:latin typeface="+mn-lt"/>
              </a:rPr>
              <a:t/>
            </a:r>
            <a:br>
              <a:rPr lang="en-US" sz="2200" b="0" dirty="0" smtClean="0">
                <a:latin typeface="+mn-lt"/>
              </a:rPr>
            </a:br>
            <a:r>
              <a:rPr lang="en-US" sz="2200" b="0" dirty="0" smtClean="0">
                <a:latin typeface="+mn-lt"/>
              </a:rPr>
              <a:t>@</a:t>
            </a:r>
            <a:r>
              <a:rPr lang="en-US" sz="2200" b="0" dirty="0" err="1" smtClean="0">
                <a:latin typeface="+mn-lt"/>
              </a:rPr>
              <a:t>wkandek</a:t>
            </a:r>
            <a:r>
              <a:rPr lang="en-US" sz="2200" b="0" dirty="0" smtClean="0">
                <a:latin typeface="+mn-lt"/>
              </a:rPr>
              <a:t/>
            </a:r>
            <a:br>
              <a:rPr lang="en-US" sz="2200" b="0" dirty="0" smtClean="0">
                <a:latin typeface="+mn-lt"/>
              </a:rPr>
            </a:br>
            <a:r>
              <a:rPr lang="en-US" sz="2200" b="0" dirty="0" smtClean="0">
                <a:latin typeface="+mn-lt"/>
              </a:rPr>
              <a:t/>
            </a:r>
            <a:br>
              <a:rPr lang="en-US" sz="2200" b="0" dirty="0" smtClean="0">
                <a:latin typeface="+mn-lt"/>
              </a:rPr>
            </a:br>
            <a:r>
              <a:rPr lang="en-US" sz="2200" b="0" dirty="0" smtClean="0">
                <a:latin typeface="+mn-lt"/>
              </a:rPr>
              <a:t>http://</a:t>
            </a:r>
            <a:r>
              <a:rPr lang="en-US" sz="2200" b="0" dirty="0" err="1" smtClean="0">
                <a:latin typeface="+mn-lt"/>
              </a:rPr>
              <a:t>www.qualys.com</a:t>
            </a:r>
            <a:endParaRPr lang="en-US" sz="2200" b="0" dirty="0" smtClean="0">
              <a:latin typeface="+mn-lt"/>
            </a:endParaRPr>
          </a:p>
          <a:p>
            <a:pPr eaLnBrk="1" hangingPunct="1">
              <a:lnSpc>
                <a:spcPct val="90000"/>
              </a:lnSpc>
            </a:pPr>
            <a:endParaRPr lang="en-US" sz="2200" b="0" dirty="0" smtClean="0"/>
          </a:p>
        </p:txBody>
      </p:sp>
    </p:spTree>
    <p:extLst>
      <p:ext uri="{BB962C8B-B14F-4D97-AF65-F5344CB8AC3E}">
        <p14:creationId xmlns:p14="http://schemas.microsoft.com/office/powerpoint/2010/main" val="1068290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b="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2125495"/>
            <a:ext cx="8226425" cy="2524666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 algn="ctr"/>
            <a:r>
              <a:rPr lang="en-US" sz="3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Verizon Data Breach Investigation Report</a:t>
            </a:r>
          </a:p>
          <a:p>
            <a:pPr marL="457200" indent="-457200">
              <a:buFont typeface="Arial" pitchFamily="34" charset="0"/>
              <a:buChar char="•"/>
            </a:pPr>
            <a:endParaRPr lang="en-US" dirty="0" smtClean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  <a:p>
            <a:pPr marL="400050" lvl="1" indent="0"/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  <a:p>
            <a:pPr marL="400050" lvl="1" indent="0"/>
            <a:endParaRPr lang="en-US" dirty="0" smtClean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  <a:p>
            <a:pPr marL="0" indent="0"/>
            <a:endParaRPr lang="en-US" dirty="0" smtClean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  <a:p>
            <a:pPr marL="0" indent="0"/>
            <a:endParaRPr lang="en-US" sz="2000" dirty="0" smtClean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  <a:p>
            <a:pPr marL="0" indent="0"/>
            <a:endParaRPr lang="en-US" dirty="0" smtClean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  <a:p>
            <a:pPr marL="0" indent="0"/>
            <a:endParaRPr lang="en-US" dirty="0" smtClean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8157"/>
            <a:ext cx="9144000" cy="4971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203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0" dirty="0" smtClean="0"/>
              <a:t>Resources</a:t>
            </a:r>
            <a:endParaRPr lang="en-US" sz="4000" b="0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/>
              <a:buChar char="•"/>
            </a:pPr>
            <a:r>
              <a:rPr lang="en-US" sz="2400" dirty="0" smtClean="0">
                <a:solidFill>
                  <a:schemeClr val="tx1"/>
                </a:solidFill>
              </a:rPr>
              <a:t>Verizon DBIR 2015</a:t>
            </a:r>
            <a:r>
              <a:rPr lang="en-US" sz="2400" dirty="0">
                <a:solidFill>
                  <a:schemeClr val="tx1"/>
                </a:solidFill>
              </a:rPr>
              <a:t/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000" i="1" dirty="0" smtClean="0">
                <a:solidFill>
                  <a:schemeClr val="tx1"/>
                </a:solidFill>
              </a:rPr>
              <a:t>http</a:t>
            </a:r>
            <a:r>
              <a:rPr lang="en-US" sz="2000" i="1" dirty="0">
                <a:solidFill>
                  <a:schemeClr val="tx1"/>
                </a:solidFill>
              </a:rPr>
              <a:t>://</a:t>
            </a:r>
            <a:r>
              <a:rPr lang="en-US" sz="2000" i="1" dirty="0" err="1">
                <a:solidFill>
                  <a:schemeClr val="tx1"/>
                </a:solidFill>
              </a:rPr>
              <a:t>www.verizonenterprise.com</a:t>
            </a:r>
            <a:r>
              <a:rPr lang="en-US" sz="2000" i="1" dirty="0">
                <a:solidFill>
                  <a:schemeClr val="tx1"/>
                </a:solidFill>
              </a:rPr>
              <a:t>/DBIR/</a:t>
            </a:r>
            <a:endParaRPr lang="en-US" sz="2000" i="1" dirty="0" smtClean="0">
              <a:solidFill>
                <a:schemeClr val="tx1"/>
              </a:solidFill>
            </a:endParaRPr>
          </a:p>
          <a:p>
            <a:pPr>
              <a:buFont typeface="Arial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Chevron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000" i="1" dirty="0">
                <a:solidFill>
                  <a:schemeClr val="tx1"/>
                </a:solidFill>
              </a:rPr>
              <a:t>https://</a:t>
            </a:r>
            <a:r>
              <a:rPr lang="en-US" sz="2000" i="1" dirty="0" err="1">
                <a:solidFill>
                  <a:schemeClr val="tx1"/>
                </a:solidFill>
              </a:rPr>
              <a:t>www.rsaconference.com</a:t>
            </a:r>
            <a:r>
              <a:rPr lang="en-US" sz="2000" i="1" dirty="0">
                <a:solidFill>
                  <a:schemeClr val="tx1"/>
                </a:solidFill>
              </a:rPr>
              <a:t>/events/us15/agenda/sessions/1983/building-a-next-generation-security-architecture</a:t>
            </a:r>
            <a:endParaRPr lang="en-US" sz="2000" i="1" dirty="0" smtClean="0">
              <a:solidFill>
                <a:schemeClr val="tx1"/>
              </a:solidFill>
            </a:endParaRPr>
          </a:p>
          <a:p>
            <a:pPr>
              <a:buFont typeface="Arial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BSI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000" i="1" dirty="0">
                <a:solidFill>
                  <a:schemeClr val="tx1"/>
                </a:solidFill>
              </a:rPr>
              <a:t>https://</a:t>
            </a:r>
            <a:r>
              <a:rPr lang="en-US" sz="2000" i="1" dirty="0" err="1">
                <a:solidFill>
                  <a:schemeClr val="tx1"/>
                </a:solidFill>
              </a:rPr>
              <a:t>www.bsi.bund.de</a:t>
            </a:r>
            <a:r>
              <a:rPr lang="en-US" sz="2000" i="1" dirty="0">
                <a:solidFill>
                  <a:schemeClr val="tx1"/>
                </a:solidFill>
              </a:rPr>
              <a:t>/</a:t>
            </a:r>
            <a:r>
              <a:rPr lang="en-US" sz="2000" i="1" dirty="0" err="1">
                <a:solidFill>
                  <a:schemeClr val="tx1"/>
                </a:solidFill>
              </a:rPr>
              <a:t>SharedDocs</a:t>
            </a:r>
            <a:r>
              <a:rPr lang="en-US" sz="2000" i="1" dirty="0">
                <a:solidFill>
                  <a:schemeClr val="tx1"/>
                </a:solidFill>
              </a:rPr>
              <a:t>/Downloads/DE/BSI/</a:t>
            </a:r>
            <a:r>
              <a:rPr lang="en-US" sz="2000" i="1" dirty="0" err="1">
                <a:solidFill>
                  <a:schemeClr val="tx1"/>
                </a:solidFill>
              </a:rPr>
              <a:t>Publikationen</a:t>
            </a:r>
            <a:r>
              <a:rPr lang="en-US" sz="2000" i="1" dirty="0">
                <a:solidFill>
                  <a:schemeClr val="tx1"/>
                </a:solidFill>
              </a:rPr>
              <a:t>/</a:t>
            </a:r>
            <a:r>
              <a:rPr lang="en-US" sz="2000" i="1" dirty="0" err="1">
                <a:solidFill>
                  <a:schemeClr val="tx1"/>
                </a:solidFill>
              </a:rPr>
              <a:t>Lageberichte</a:t>
            </a:r>
            <a:r>
              <a:rPr lang="en-US" sz="2000" i="1" dirty="0">
                <a:solidFill>
                  <a:schemeClr val="tx1"/>
                </a:solidFill>
              </a:rPr>
              <a:t>/Lagebericht2014.</a:t>
            </a:r>
            <a:r>
              <a:rPr lang="en-US" sz="2000" i="1" dirty="0" smtClean="0">
                <a:solidFill>
                  <a:schemeClr val="tx1"/>
                </a:solidFill>
              </a:rPr>
              <a:t>pdf</a:t>
            </a:r>
          </a:p>
          <a:p>
            <a:pPr>
              <a:buFont typeface="Arial"/>
              <a:buChar char="•"/>
            </a:pPr>
            <a:r>
              <a:rPr lang="en-US" sz="2400" dirty="0" smtClean="0">
                <a:solidFill>
                  <a:schemeClr val="tx1"/>
                </a:solidFill>
              </a:rPr>
              <a:t>Hardening</a:t>
            </a:r>
            <a:br>
              <a:rPr lang="en-US" sz="2400" dirty="0" smtClean="0">
                <a:solidFill>
                  <a:schemeClr val="tx1"/>
                </a:solidFill>
              </a:rPr>
            </a:br>
            <a:r>
              <a:rPr lang="en-US" sz="2000" i="1" dirty="0" smtClean="0">
                <a:solidFill>
                  <a:schemeClr val="tx1"/>
                </a:solidFill>
              </a:rPr>
              <a:t>https</a:t>
            </a:r>
            <a:r>
              <a:rPr lang="en-US" sz="2000" i="1" dirty="0">
                <a:solidFill>
                  <a:schemeClr val="tx1"/>
                </a:solidFill>
              </a:rPr>
              <a:t>://</a:t>
            </a:r>
            <a:r>
              <a:rPr lang="en-US" sz="2000" i="1" dirty="0" err="1">
                <a:solidFill>
                  <a:schemeClr val="tx1"/>
                </a:solidFill>
              </a:rPr>
              <a:t>www.virusbtn.com</a:t>
            </a:r>
            <a:r>
              <a:rPr lang="en-US" sz="2000" i="1" dirty="0">
                <a:solidFill>
                  <a:schemeClr val="tx1"/>
                </a:solidFill>
              </a:rPr>
              <a:t>/</a:t>
            </a:r>
            <a:r>
              <a:rPr lang="en-US" sz="2000" i="1" dirty="0" err="1">
                <a:solidFill>
                  <a:schemeClr val="tx1"/>
                </a:solidFill>
              </a:rPr>
              <a:t>pdf</a:t>
            </a:r>
            <a:r>
              <a:rPr lang="en-US" sz="2000" i="1" dirty="0">
                <a:solidFill>
                  <a:schemeClr val="tx1"/>
                </a:solidFill>
              </a:rPr>
              <a:t>/</a:t>
            </a:r>
            <a:r>
              <a:rPr lang="en-US" sz="2000" i="1" dirty="0" err="1">
                <a:solidFill>
                  <a:schemeClr val="tx1"/>
                </a:solidFill>
              </a:rPr>
              <a:t>conference_slides</a:t>
            </a:r>
            <a:r>
              <a:rPr lang="en-US" sz="2000" i="1" dirty="0">
                <a:solidFill>
                  <a:schemeClr val="tx1"/>
                </a:solidFill>
              </a:rPr>
              <a:t>/2013/Niemela-VB2013.pdf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smtClean="0">
                <a:solidFill>
                  <a:schemeClr val="tx1"/>
                </a:solidFill>
              </a:rPr>
              <a:t/>
            </a:r>
            <a:br>
              <a:rPr lang="en-US" sz="2400" dirty="0" smtClean="0">
                <a:solidFill>
                  <a:schemeClr val="tx1"/>
                </a:solidFill>
              </a:rPr>
            </a:br>
            <a:endParaRPr lang="en-US" sz="2400" dirty="0" smtClean="0">
              <a:solidFill>
                <a:schemeClr val="tx1"/>
              </a:solidFill>
            </a:endParaRP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70584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b="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2125495"/>
            <a:ext cx="8226425" cy="2524666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 algn="ctr"/>
            <a:r>
              <a:rPr lang="en-US" sz="3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Verizon Data Breach Investigation Report</a:t>
            </a:r>
          </a:p>
          <a:p>
            <a:pPr marL="457200" indent="-457200">
              <a:buFont typeface="Arial" pitchFamily="34" charset="0"/>
              <a:buChar char="•"/>
            </a:pPr>
            <a:endParaRPr lang="en-US" dirty="0" smtClean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  <a:p>
            <a:pPr marL="400050" lvl="1" indent="0"/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  <a:p>
            <a:pPr marL="400050" lvl="1" indent="0"/>
            <a:endParaRPr lang="en-US" dirty="0" smtClean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  <a:p>
            <a:pPr marL="0" indent="0"/>
            <a:endParaRPr lang="en-US" dirty="0" smtClean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  <a:p>
            <a:pPr marL="0" indent="0"/>
            <a:endParaRPr lang="en-US" sz="2000" dirty="0" smtClean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  <a:p>
            <a:pPr marL="0" indent="0"/>
            <a:endParaRPr lang="en-US" dirty="0" smtClean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  <a:p>
            <a:pPr marL="0" indent="0"/>
            <a:endParaRPr lang="en-US" dirty="0" smtClean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1230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b="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2125495"/>
            <a:ext cx="8226425" cy="2524666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 algn="ctr"/>
            <a:r>
              <a:rPr lang="en-US" sz="3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2122 Data </a:t>
            </a:r>
            <a:r>
              <a:rPr lang="en-US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B</a:t>
            </a:r>
            <a:r>
              <a:rPr lang="en-US" sz="3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reaches</a:t>
            </a:r>
          </a:p>
          <a:p>
            <a:pPr marL="457200" indent="-457200">
              <a:buFont typeface="Arial" pitchFamily="34" charset="0"/>
              <a:buChar char="•"/>
            </a:pPr>
            <a:endParaRPr lang="en-US" dirty="0" smtClean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  <a:p>
            <a:pPr marL="400050" lvl="1" indent="0"/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  <a:p>
            <a:pPr marL="400050" lvl="1" indent="0"/>
            <a:endParaRPr lang="en-US" dirty="0" smtClean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  <a:p>
            <a:pPr marL="0" indent="0"/>
            <a:endParaRPr lang="en-US" dirty="0" smtClean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  <a:p>
            <a:pPr marL="0" indent="0"/>
            <a:endParaRPr lang="en-US" sz="2000" dirty="0" smtClean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  <a:p>
            <a:pPr marL="0" indent="0"/>
            <a:endParaRPr lang="en-US" dirty="0" smtClean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  <a:p>
            <a:pPr marL="0" indent="0"/>
            <a:endParaRPr lang="en-US" dirty="0" smtClean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4526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b="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2125495"/>
            <a:ext cx="8226425" cy="2524666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 algn="ctr"/>
            <a:r>
              <a:rPr lang="en-US" sz="3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2122 Data Breaches</a:t>
            </a:r>
          </a:p>
          <a:p>
            <a:pPr marL="0" indent="0" algn="ctr"/>
            <a:r>
              <a:rPr lang="en-US" sz="3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Financial data, Product data, </a:t>
            </a:r>
            <a:br>
              <a:rPr lang="en-US" sz="3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</a:br>
            <a:r>
              <a:rPr lang="en-US" sz="3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Personal data, Usernames/Passwords</a:t>
            </a:r>
          </a:p>
          <a:p>
            <a:pPr marL="0" indent="0" algn="ctr"/>
            <a:endParaRPr lang="en-US" sz="3600" b="1" dirty="0" smtClean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  <a:p>
            <a:pPr marL="457200" indent="-457200">
              <a:buFont typeface="Arial" pitchFamily="34" charset="0"/>
              <a:buChar char="•"/>
            </a:pPr>
            <a:endParaRPr lang="en-US" dirty="0" smtClean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  <a:p>
            <a:pPr marL="400050" lvl="1" indent="0"/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  <a:p>
            <a:pPr marL="400050" lvl="1" indent="0"/>
            <a:endParaRPr lang="en-US" dirty="0" smtClean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  <a:p>
            <a:pPr marL="0" indent="0"/>
            <a:endParaRPr lang="en-US" dirty="0" smtClean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  <a:p>
            <a:pPr marL="0" indent="0"/>
            <a:endParaRPr lang="en-US" sz="2000" dirty="0" smtClean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  <a:p>
            <a:pPr marL="0" indent="0"/>
            <a:endParaRPr lang="en-US" dirty="0" smtClean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  <a:p>
            <a:pPr marL="0" indent="0"/>
            <a:endParaRPr lang="en-US" dirty="0" smtClean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4196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b="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2125495"/>
            <a:ext cx="8226425" cy="2524666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 algn="ctr"/>
            <a:r>
              <a:rPr lang="en-US" sz="3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Vulnerabilities</a:t>
            </a:r>
          </a:p>
          <a:p>
            <a:pPr marL="0" indent="0" algn="ctr"/>
            <a:endParaRPr lang="en-US" sz="3600" b="1" dirty="0" smtClean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  <a:p>
            <a:pPr marL="457200" indent="-457200">
              <a:buFont typeface="Arial" pitchFamily="34" charset="0"/>
              <a:buChar char="•"/>
            </a:pPr>
            <a:endParaRPr lang="en-US" dirty="0" smtClean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  <a:p>
            <a:pPr marL="400050" lvl="1" indent="0"/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  <a:p>
            <a:pPr marL="400050" lvl="1" indent="0"/>
            <a:endParaRPr lang="en-US" dirty="0" smtClean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  <a:p>
            <a:pPr marL="0" indent="0"/>
            <a:endParaRPr lang="en-US" dirty="0" smtClean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  <a:p>
            <a:pPr marL="0" indent="0"/>
            <a:endParaRPr lang="en-US" sz="2000" dirty="0" smtClean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  <a:p>
            <a:pPr marL="0" indent="0"/>
            <a:endParaRPr lang="en-US" dirty="0" smtClean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  <a:p>
            <a:pPr marL="0" indent="0"/>
            <a:endParaRPr lang="en-US" dirty="0" smtClean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8101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b="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2125495"/>
            <a:ext cx="8226425" cy="2524666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 algn="ctr"/>
            <a:r>
              <a:rPr lang="en-US" sz="3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&gt; 99% over 1 year old</a:t>
            </a:r>
          </a:p>
          <a:p>
            <a:pPr marL="0" indent="0" algn="ctr"/>
            <a:endParaRPr lang="en-US" sz="3600" b="1" dirty="0" smtClean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  <a:p>
            <a:pPr marL="457200" indent="-457200">
              <a:buFont typeface="Arial" pitchFamily="34" charset="0"/>
              <a:buChar char="•"/>
            </a:pPr>
            <a:endParaRPr lang="en-US" dirty="0" smtClean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  <a:p>
            <a:pPr marL="400050" lvl="1" indent="0"/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  <a:p>
            <a:pPr marL="400050" lvl="1" indent="0"/>
            <a:endParaRPr lang="en-US" dirty="0" smtClean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  <a:p>
            <a:pPr marL="0" indent="0"/>
            <a:endParaRPr lang="en-US" dirty="0" smtClean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  <a:p>
            <a:pPr marL="0" indent="0"/>
            <a:endParaRPr lang="en-US" sz="2000" dirty="0" smtClean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  <a:p>
            <a:pPr marL="0" indent="0"/>
            <a:endParaRPr lang="en-US" dirty="0" smtClean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  <a:p>
            <a:pPr marL="0" indent="0"/>
            <a:endParaRPr lang="en-US" dirty="0" smtClean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2998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b="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2125495"/>
            <a:ext cx="8226425" cy="2524666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 algn="ctr"/>
            <a:r>
              <a:rPr lang="en-US" sz="3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&gt; 99%</a:t>
            </a:r>
          </a:p>
          <a:p>
            <a:pPr marL="0" indent="0" algn="ctr"/>
            <a:endParaRPr lang="en-US" sz="3600" b="1" dirty="0" smtClean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  <a:p>
            <a:pPr marL="457200" indent="-457200">
              <a:buFont typeface="Arial" pitchFamily="34" charset="0"/>
              <a:buChar char="•"/>
            </a:pPr>
            <a:endParaRPr lang="en-US" dirty="0" smtClean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  <a:p>
            <a:pPr marL="400050" lvl="1" indent="0"/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  <a:p>
            <a:pPr marL="400050" lvl="1" indent="0"/>
            <a:endParaRPr lang="en-US" dirty="0" smtClean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  <a:p>
            <a:pPr marL="0" indent="0"/>
            <a:endParaRPr lang="en-US" dirty="0" smtClean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  <a:p>
            <a:pPr marL="0" indent="0"/>
            <a:endParaRPr lang="en-US" sz="2000" dirty="0" smtClean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  <a:p>
            <a:pPr marL="0" indent="0"/>
            <a:endParaRPr lang="en-US" dirty="0" smtClean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  <a:p>
            <a:pPr marL="0" indent="0"/>
            <a:endParaRPr lang="en-US" dirty="0" smtClean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</p:txBody>
      </p:sp>
      <p:pic>
        <p:nvPicPr>
          <p:cNvPr id="5" name="Picture 4" descr="Screen Shot 2015-04-15 at 11.05.4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649703"/>
            <a:ext cx="7759700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126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2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Trebuchet MS"/>
        <a:ea typeface="Verdana"/>
        <a:cs typeface="Verdana"/>
      </a:majorFont>
      <a:minorFont>
        <a:latin typeface="Arial"/>
        <a:ea typeface="Verdana"/>
        <a:cs typeface="Verdan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18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18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Trebuchet MS"/>
        <a:ea typeface="Verdana"/>
        <a:cs typeface="Verdana"/>
      </a:majorFont>
      <a:minorFont>
        <a:latin typeface="Arial"/>
        <a:ea typeface="Verdana"/>
        <a:cs typeface="Verdan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18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18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58921</TotalTime>
  <Words>2252</Words>
  <Application>Microsoft Macintosh PowerPoint</Application>
  <PresentationFormat>On-screen Show (16:9)</PresentationFormat>
  <Paragraphs>681</Paragraphs>
  <Slides>30</Slides>
  <Notes>27</Notes>
  <HiddenSlides>0</HiddenSlides>
  <MMClips>1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30</vt:i4>
      </vt:variant>
    </vt:vector>
  </HeadingPairs>
  <TitlesOfParts>
    <vt:vector size="33" baseType="lpstr">
      <vt:lpstr>1_Office Theme</vt:lpstr>
      <vt:lpstr>2_Office Theme</vt:lpstr>
      <vt:lpstr>Office Theme</vt:lpstr>
      <vt:lpstr>Anatomy of an Attack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Resources</vt:lpstr>
    </vt:vector>
  </TitlesOfParts>
  <Company>Qualys</Company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Qualys Presentation</dc:title>
  <dc:subject>Black Hat USA 2011 Announcements</dc:subject>
  <dc:creator>Qualys</dc:creator>
  <cp:lastModifiedBy>Wolfgang Kandek</cp:lastModifiedBy>
  <cp:revision>658</cp:revision>
  <cp:lastPrinted>2011-08-01T18:41:36Z</cp:lastPrinted>
  <dcterms:created xsi:type="dcterms:W3CDTF">2012-08-06T16:37:10Z</dcterms:created>
  <dcterms:modified xsi:type="dcterms:W3CDTF">2015-09-14T12:19:20Z</dcterms:modified>
</cp:coreProperties>
</file>